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ommentAuthors.xml" ContentType="application/vnd.openxmlformats-officedocument.presentationml.commentAuthors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8" r:id="rId2"/>
    <p:sldMasterId id="2147483751" r:id="rId3"/>
    <p:sldMasterId id="2147483829" r:id="rId4"/>
  </p:sldMasterIdLst>
  <p:notesMasterIdLst>
    <p:notesMasterId r:id="rId23"/>
  </p:notesMasterIdLst>
  <p:handoutMasterIdLst>
    <p:handoutMasterId r:id="rId24"/>
  </p:handoutMasterIdLst>
  <p:sldIdLst>
    <p:sldId id="426" r:id="rId5"/>
    <p:sldId id="345" r:id="rId6"/>
    <p:sldId id="416" r:id="rId7"/>
    <p:sldId id="424" r:id="rId8"/>
    <p:sldId id="425" r:id="rId9"/>
    <p:sldId id="427" r:id="rId10"/>
    <p:sldId id="421" r:id="rId11"/>
    <p:sldId id="404" r:id="rId12"/>
    <p:sldId id="405" r:id="rId13"/>
    <p:sldId id="407" r:id="rId14"/>
    <p:sldId id="408" r:id="rId15"/>
    <p:sldId id="409" r:id="rId16"/>
    <p:sldId id="410" r:id="rId17"/>
    <p:sldId id="411" r:id="rId18"/>
    <p:sldId id="429" r:id="rId19"/>
    <p:sldId id="413" r:id="rId20"/>
    <p:sldId id="414" r:id="rId21"/>
    <p:sldId id="422" r:id="rId22"/>
  </p:sldIdLst>
  <p:sldSz cx="10058400" cy="7772400"/>
  <p:notesSz cx="6881813" cy="9296400"/>
  <p:defaultTextStyle>
    <a:defPPr>
      <a:defRPr lang="en-US"/>
    </a:defPPr>
    <a:lvl1pPr marL="0" algn="l" defTabSz="50538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5386" algn="l" defTabSz="50538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0759" algn="l" defTabSz="50538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16137" algn="l" defTabSz="50538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21511" algn="l" defTabSz="50538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26890" algn="l" defTabSz="50538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32263" algn="l" defTabSz="50538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37643" algn="l" defTabSz="50538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43022" algn="l" defTabSz="50538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achel Brixius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A5A5A"/>
    <a:srgbClr val="EF6E15"/>
    <a:srgbClr val="C4161C"/>
    <a:srgbClr val="DF4D26"/>
    <a:srgbClr val="797A7E"/>
    <a:srgbClr val="FDBC0F"/>
    <a:srgbClr val="000000"/>
    <a:srgbClr val="00B358"/>
    <a:srgbClr val="7A0E81"/>
    <a:srgbClr val="FFE4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59" autoAdjust="0"/>
    <p:restoredTop sz="86380" autoAdjust="0"/>
  </p:normalViewPr>
  <p:slideViewPr>
    <p:cSldViewPr snapToGrid="0">
      <p:cViewPr>
        <p:scale>
          <a:sx n="100" d="100"/>
          <a:sy n="100" d="100"/>
        </p:scale>
        <p:origin x="-2370" y="-162"/>
      </p:cViewPr>
      <p:guideLst>
        <p:guide orient="horz" pos="4656"/>
        <p:guide orient="horz" pos="848"/>
        <p:guide orient="horz" pos="3368"/>
        <p:guide orient="horz" pos="2615"/>
        <p:guide orient="horz" pos="3602"/>
        <p:guide pos="328"/>
        <p:guide pos="5288"/>
        <p:guide pos="3155"/>
      </p:guideLst>
    </p:cSldViewPr>
  </p:slideViewPr>
  <p:outlineViewPr>
    <p:cViewPr>
      <p:scale>
        <a:sx n="33" d="100"/>
        <a:sy n="33" d="100"/>
      </p:scale>
      <p:origin x="258" y="632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1074"/>
    </p:cViewPr>
  </p:sorterViewPr>
  <p:notesViewPr>
    <p:cSldViewPr snapToGrid="0">
      <p:cViewPr varScale="1">
        <p:scale>
          <a:sx n="80" d="100"/>
          <a:sy n="80" d="100"/>
        </p:scale>
        <p:origin x="-3216" y="-108"/>
      </p:cViewPr>
      <p:guideLst>
        <p:guide orient="horz" pos="2928"/>
        <p:guide pos="2167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82119" cy="464820"/>
          </a:xfrm>
          <a:prstGeom prst="rect">
            <a:avLst/>
          </a:prstGeom>
        </p:spPr>
        <p:txBody>
          <a:bodyPr vert="horz" lIns="92438" tIns="46219" rIns="92438" bIns="4621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3" y="0"/>
            <a:ext cx="2982119" cy="464820"/>
          </a:xfrm>
          <a:prstGeom prst="rect">
            <a:avLst/>
          </a:prstGeom>
        </p:spPr>
        <p:txBody>
          <a:bodyPr vert="horz" lIns="92438" tIns="46219" rIns="92438" bIns="46219" rtlCol="0"/>
          <a:lstStyle>
            <a:lvl1pPr algn="r">
              <a:defRPr sz="1200"/>
            </a:lvl1pPr>
          </a:lstStyle>
          <a:p>
            <a:fld id="{B57236A3-4B48-8B47-93A7-F6EFD7187E8F}" type="datetimeFigureOut">
              <a:rPr lang="en-US" smtClean="0"/>
              <a:pPr/>
              <a:t>9/9/2016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29967"/>
            <a:ext cx="2982119" cy="464820"/>
          </a:xfrm>
          <a:prstGeom prst="rect">
            <a:avLst/>
          </a:prstGeom>
        </p:spPr>
        <p:txBody>
          <a:bodyPr vert="horz" lIns="92438" tIns="46219" rIns="92438" bIns="4621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3" y="8829967"/>
            <a:ext cx="2982119" cy="464820"/>
          </a:xfrm>
          <a:prstGeom prst="rect">
            <a:avLst/>
          </a:prstGeom>
        </p:spPr>
        <p:txBody>
          <a:bodyPr vert="horz" lIns="92438" tIns="46219" rIns="92438" bIns="46219" rtlCol="0" anchor="b"/>
          <a:lstStyle>
            <a:lvl1pPr algn="r">
              <a:defRPr sz="1200"/>
            </a:lvl1pPr>
          </a:lstStyle>
          <a:p>
            <a:fld id="{D977D53B-A810-EE42-9B1B-4D0B34D1F1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522203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82119" cy="464820"/>
          </a:xfrm>
          <a:prstGeom prst="rect">
            <a:avLst/>
          </a:prstGeom>
        </p:spPr>
        <p:txBody>
          <a:bodyPr vert="horz" lIns="92438" tIns="46219" rIns="92438" bIns="4621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3" y="0"/>
            <a:ext cx="2982119" cy="464820"/>
          </a:xfrm>
          <a:prstGeom prst="rect">
            <a:avLst/>
          </a:prstGeom>
        </p:spPr>
        <p:txBody>
          <a:bodyPr vert="horz" lIns="92438" tIns="46219" rIns="92438" bIns="46219" rtlCol="0"/>
          <a:lstStyle>
            <a:lvl1pPr algn="r">
              <a:defRPr sz="1200"/>
            </a:lvl1pPr>
          </a:lstStyle>
          <a:p>
            <a:fld id="{E1325FFD-96B1-1C47-9E52-E745FFCD702B}" type="datetimeFigureOut">
              <a:rPr lang="en-US" smtClean="0"/>
              <a:pPr/>
              <a:t>9/9/2016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696913"/>
            <a:ext cx="4510087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8" tIns="46219" rIns="92438" bIns="4621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38" tIns="46219" rIns="92438" bIns="4621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967"/>
            <a:ext cx="2982119" cy="464820"/>
          </a:xfrm>
          <a:prstGeom prst="rect">
            <a:avLst/>
          </a:prstGeom>
        </p:spPr>
        <p:txBody>
          <a:bodyPr vert="horz" lIns="92438" tIns="46219" rIns="92438" bIns="4621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3" y="8829967"/>
            <a:ext cx="2982119" cy="464820"/>
          </a:xfrm>
          <a:prstGeom prst="rect">
            <a:avLst/>
          </a:prstGeom>
        </p:spPr>
        <p:txBody>
          <a:bodyPr vert="horz" lIns="92438" tIns="46219" rIns="92438" bIns="46219" rtlCol="0" anchor="b"/>
          <a:lstStyle>
            <a:lvl1pPr algn="r">
              <a:defRPr sz="1200"/>
            </a:lvl1pPr>
          </a:lstStyle>
          <a:p>
            <a:fld id="{8465748C-C39F-484A-AF96-7851A29C65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408568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35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3569" algn="l" defTabSz="4535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07142" algn="l" defTabSz="4535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0736" algn="l" defTabSz="4535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14309" algn="l" defTabSz="4535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67901" algn="l" defTabSz="4535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21474" algn="l" defTabSz="4535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75058" algn="l" defTabSz="4535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28633" algn="l" defTabSz="4535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5863" y="696913"/>
            <a:ext cx="4510087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_Graphic-01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3" y="4254505"/>
            <a:ext cx="10057999" cy="33274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02921" y="507970"/>
            <a:ext cx="7912947" cy="3640838"/>
          </a:xfrm>
        </p:spPr>
        <p:txBody>
          <a:bodyPr anchor="t"/>
          <a:lstStyle>
            <a:lvl1pPr algn="l">
              <a:lnSpc>
                <a:spcPct val="80000"/>
              </a:lnSpc>
              <a:defRPr sz="7200">
                <a:solidFill>
                  <a:schemeClr val="accent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99532" y="4849667"/>
            <a:ext cx="6718491" cy="582234"/>
          </a:xfrm>
        </p:spPr>
        <p:txBody>
          <a:bodyPr anchor="b"/>
          <a:lstStyle>
            <a:lvl1pPr marL="0" indent="0" algn="l" defTabSz="505386" rtl="0" eaLnBrk="1" latinLnBrk="0" hangingPunct="1">
              <a:spcBef>
                <a:spcPct val="20000"/>
              </a:spcBef>
              <a:buFont typeface="Arial"/>
              <a:buNone/>
              <a:defRPr lang="en-US" sz="2800" b="1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Name of Presenter Goes Here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20717" y="5433561"/>
            <a:ext cx="5871801" cy="295275"/>
          </a:xfrm>
        </p:spPr>
        <p:txBody>
          <a:bodyPr anchor="t"/>
          <a:lstStyle>
            <a:lvl1pPr marL="0" indent="0" algn="l" defTabSz="505386" rtl="0" eaLnBrk="1" latinLnBrk="0" hangingPunct="1">
              <a:spcBef>
                <a:spcPct val="20000"/>
              </a:spcBef>
              <a:buFont typeface="Arial"/>
              <a:buNone/>
              <a:defRPr lang="en-US" sz="2000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Title of Presenter Goes Here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886457" y="6572783"/>
            <a:ext cx="3931920" cy="1046444"/>
          </a:xfrm>
          <a:prstGeom prst="rect">
            <a:avLst/>
          </a:prstGeom>
        </p:spPr>
      </p:pic>
      <p:sp>
        <p:nvSpPr>
          <p:cNvPr id="10" name="Rectangle 66"/>
          <p:cNvSpPr>
            <a:spLocks noChangeArrowheads="1"/>
          </p:cNvSpPr>
          <p:nvPr userDrawn="1"/>
        </p:nvSpPr>
        <p:spPr bwMode="auto">
          <a:xfrm>
            <a:off x="8517480" y="7403327"/>
            <a:ext cx="11398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800" dirty="0">
                <a:solidFill>
                  <a:srgbClr val="5A5A5A"/>
                </a:solidFill>
                <a:latin typeface="Gill Sans MT Condensed" pitchFamily="34" charset="0"/>
              </a:rPr>
              <a:t>©2015 TCF Equipment Finance</a:t>
            </a:r>
          </a:p>
        </p:txBody>
      </p:sp>
    </p:spTree>
    <p:extLst>
      <p:ext uri="{BB962C8B-B14F-4D97-AF65-F5344CB8AC3E}">
        <p14:creationId xmlns:p14="http://schemas.microsoft.com/office/powerpoint/2010/main" xmlns="" val="2648204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6286" y="1281008"/>
            <a:ext cx="9664027" cy="28787"/>
          </a:xfrm>
          <a:prstGeom prst="rect">
            <a:avLst/>
          </a:prstGeom>
          <a:solidFill>
            <a:srgbClr val="E16E1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76191" tIns="38096" rIns="76191" bIns="38096" rtlCol="0" anchor="ctr"/>
          <a:lstStyle/>
          <a:p>
            <a:pPr algn="ctr">
              <a:lnSpc>
                <a:spcPct val="100000"/>
              </a:lnSpc>
            </a:pPr>
            <a:endParaRPr dirty="0"/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35670" y="6548968"/>
            <a:ext cx="1131570" cy="575733"/>
          </a:xfrm>
          <a:prstGeom prst="rect">
            <a:avLst/>
          </a:prstGeom>
        </p:spPr>
      </p:pic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6283" y="1278128"/>
            <a:ext cx="10058400" cy="3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088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2"/>
            <a:ext cx="854964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  <a:prstGeom prst="rect">
            <a:avLst/>
          </a:prstGeom>
        </p:spPr>
        <p:txBody>
          <a:bodyPr lIns="101218" tIns="50613" rIns="101218" bIns="50613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2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8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24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30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365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42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48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lIns="101218" tIns="50613" rIns="101218" bIns="5061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908418">
              <a:defRPr/>
            </a:pPr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6620" y="6390640"/>
            <a:ext cx="6370320" cy="1227032"/>
          </a:xfrm>
          <a:prstGeom prst="rect">
            <a:avLst/>
          </a:prstGeom>
        </p:spPr>
        <p:txBody>
          <a:bodyPr lIns="101218" tIns="50613" rIns="101218" bIns="5061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908418">
              <a:defRPr/>
            </a:pPr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C394B12-3417-4487-A2FC-29A3B9C778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251460" y="7235519"/>
            <a:ext cx="670560" cy="301368"/>
          </a:xfrm>
          <a:prstGeom prst="rect">
            <a:avLst/>
          </a:prstGeom>
        </p:spPr>
        <p:txBody>
          <a:bodyPr lIns="101218" tIns="50613" rIns="101218" bIns="50613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908418">
              <a:defRPr/>
            </a:pPr>
            <a:fld id="{FE9D8AAB-6067-4B9A-8592-410A2B72B593}" type="slidenum">
              <a:rPr lang="en-US" smtClean="0"/>
              <a:pPr defTabSz="908418"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66"/>
          <p:cNvSpPr>
            <a:spLocks noChangeArrowheads="1"/>
          </p:cNvSpPr>
          <p:nvPr userDrawn="1"/>
        </p:nvSpPr>
        <p:spPr bwMode="auto">
          <a:xfrm>
            <a:off x="32" y="7527742"/>
            <a:ext cx="1275219" cy="240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218" tIns="50613" rIns="101218" bIns="50613">
            <a:spAutoFit/>
          </a:bodyPr>
          <a:lstStyle/>
          <a:p>
            <a:pPr defTabSz="908418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prstClr val="black"/>
                </a:solidFill>
                <a:latin typeface="Gill Sans MT Condensed" pitchFamily="34" charset="0"/>
                <a:cs typeface="Arial" charset="0"/>
              </a:rPr>
              <a:t>©2015 TCF Equipment Finance</a:t>
            </a:r>
          </a:p>
        </p:txBody>
      </p:sp>
    </p:spTree>
    <p:extLst>
      <p:ext uri="{BB962C8B-B14F-4D97-AF65-F5344CB8AC3E}">
        <p14:creationId xmlns:p14="http://schemas.microsoft.com/office/powerpoint/2010/main" xmlns="" val="2367617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813620"/>
            <a:ext cx="9052560" cy="5129425"/>
          </a:xfrm>
          <a:prstGeom prst="rect">
            <a:avLst/>
          </a:prstGeom>
        </p:spPr>
        <p:txBody>
          <a:bodyPr lIns="101218" tIns="50613" rIns="101218" bIns="50613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6620" y="6390640"/>
            <a:ext cx="6370320" cy="1227032"/>
          </a:xfrm>
          <a:prstGeom prst="rect">
            <a:avLst/>
          </a:prstGeom>
        </p:spPr>
        <p:txBody>
          <a:bodyPr lIns="101218" tIns="50613" rIns="101218" bIns="5061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908418">
              <a:defRPr/>
            </a:pPr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67640" y="7226348"/>
            <a:ext cx="670560" cy="301368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9D8AAB-6067-4B9A-8592-410A2B72B59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4861560" y="7337252"/>
            <a:ext cx="4945380" cy="594657"/>
          </a:xfrm>
          <a:prstGeom prst="rect">
            <a:avLst/>
          </a:prstGeom>
        </p:spPr>
        <p:txBody>
          <a:bodyPr wrap="square" lIns="101218" tIns="50613" rIns="101218" bIns="50613">
            <a:spAutoFit/>
          </a:bodyPr>
          <a:lstStyle/>
          <a:p>
            <a:pPr algn="ctr" defTabSz="90841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prstClr val="white">
                    <a:lumMod val="50000"/>
                  </a:prstClr>
                </a:solidFill>
                <a:latin typeface="Gill Sans MT" panose="020B0502020104020203" pitchFamily="34" charset="0"/>
                <a:cs typeface="Arial" charset="0"/>
              </a:rPr>
              <a:t>Experts at Delivering Equipment Finance Solutions</a:t>
            </a:r>
            <a:endParaRPr lang="en-US" sz="1600" b="1" dirty="0">
              <a:solidFill>
                <a:prstClr val="white">
                  <a:lumMod val="50000"/>
                </a:prstClr>
              </a:solidFill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8" name="Rectangle 66"/>
          <p:cNvSpPr>
            <a:spLocks noChangeArrowheads="1"/>
          </p:cNvSpPr>
          <p:nvPr userDrawn="1"/>
        </p:nvSpPr>
        <p:spPr bwMode="auto">
          <a:xfrm>
            <a:off x="32" y="7527742"/>
            <a:ext cx="1275219" cy="240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218" tIns="50613" rIns="101218" bIns="50613">
            <a:spAutoFit/>
          </a:bodyPr>
          <a:lstStyle/>
          <a:p>
            <a:pPr defTabSz="908418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prstClr val="black"/>
                </a:solidFill>
                <a:latin typeface="Gill Sans MT Condensed" pitchFamily="34" charset="0"/>
                <a:cs typeface="Arial" charset="0"/>
              </a:rPr>
              <a:t>©2015 TCF Equipment Finance</a:t>
            </a:r>
          </a:p>
        </p:txBody>
      </p:sp>
    </p:spTree>
    <p:extLst>
      <p:ext uri="{BB962C8B-B14F-4D97-AF65-F5344CB8AC3E}">
        <p14:creationId xmlns:p14="http://schemas.microsoft.com/office/powerpoint/2010/main" xmlns="" val="2467105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551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  <a:prstGeom prst="rect">
            <a:avLst/>
          </a:prstGeom>
        </p:spPr>
        <p:txBody>
          <a:bodyPr lIns="101218" tIns="50613" rIns="101218" bIns="50613"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609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2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82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243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304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365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4261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486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lIns="101218" tIns="50613" rIns="101218" bIns="5061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908418">
              <a:defRPr/>
            </a:pPr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6620" y="6390640"/>
            <a:ext cx="6370320" cy="1227032"/>
          </a:xfrm>
          <a:prstGeom prst="rect">
            <a:avLst/>
          </a:prstGeom>
        </p:spPr>
        <p:txBody>
          <a:bodyPr lIns="101218" tIns="50613" rIns="101218" bIns="5061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908418">
              <a:defRPr/>
            </a:pPr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3C5A1A-AE5D-4ED2-8F66-B61FC483CB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4861560" y="7337252"/>
            <a:ext cx="4945380" cy="594657"/>
          </a:xfrm>
          <a:prstGeom prst="rect">
            <a:avLst/>
          </a:prstGeom>
        </p:spPr>
        <p:txBody>
          <a:bodyPr wrap="square" lIns="101218" tIns="50613" rIns="101218" bIns="50613">
            <a:spAutoFit/>
          </a:bodyPr>
          <a:lstStyle/>
          <a:p>
            <a:pPr algn="ctr" defTabSz="90841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prstClr val="white">
                    <a:lumMod val="50000"/>
                  </a:prstClr>
                </a:solidFill>
                <a:latin typeface="Gill Sans MT" panose="020B0502020104020203" pitchFamily="34" charset="0"/>
                <a:cs typeface="Arial" charset="0"/>
              </a:rPr>
              <a:t>Experts at Delivering Equipment Finance Solutions</a:t>
            </a:r>
            <a:endParaRPr lang="en-US" sz="1600" b="1" dirty="0">
              <a:solidFill>
                <a:prstClr val="white">
                  <a:lumMod val="50000"/>
                </a:prstClr>
              </a:solidFill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251460" y="7235519"/>
            <a:ext cx="670560" cy="301368"/>
          </a:xfrm>
          <a:prstGeom prst="rect">
            <a:avLst/>
          </a:prstGeom>
        </p:spPr>
        <p:txBody>
          <a:bodyPr lIns="101218" tIns="50613" rIns="101218" bIns="50613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908418">
              <a:defRPr/>
            </a:pPr>
            <a:fld id="{FE9D8AAB-6067-4B9A-8592-410A2B72B593}" type="slidenum">
              <a:rPr lang="en-US" smtClean="0"/>
              <a:pPr defTabSz="908418"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66"/>
          <p:cNvSpPr>
            <a:spLocks noChangeArrowheads="1"/>
          </p:cNvSpPr>
          <p:nvPr userDrawn="1"/>
        </p:nvSpPr>
        <p:spPr bwMode="auto">
          <a:xfrm>
            <a:off x="32" y="7527742"/>
            <a:ext cx="1275219" cy="240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218" tIns="50613" rIns="101218" bIns="50613">
            <a:spAutoFit/>
          </a:bodyPr>
          <a:lstStyle/>
          <a:p>
            <a:pPr defTabSz="908418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prstClr val="black"/>
                </a:solidFill>
                <a:latin typeface="Gill Sans MT Condensed" pitchFamily="34" charset="0"/>
                <a:cs typeface="Arial" charset="0"/>
              </a:rPr>
              <a:t>©2015 TCF Equipment Finance</a:t>
            </a:r>
          </a:p>
        </p:txBody>
      </p:sp>
    </p:spTree>
    <p:extLst>
      <p:ext uri="{BB962C8B-B14F-4D97-AF65-F5344CB8AC3E}">
        <p14:creationId xmlns:p14="http://schemas.microsoft.com/office/powerpoint/2010/main" xmlns="" val="1920297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813620"/>
            <a:ext cx="4442460" cy="5129425"/>
          </a:xfrm>
          <a:prstGeom prst="rect">
            <a:avLst/>
          </a:prstGeom>
        </p:spPr>
        <p:txBody>
          <a:bodyPr lIns="101218" tIns="50613" rIns="101218" bIns="50613"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813620"/>
            <a:ext cx="4442460" cy="5129425"/>
          </a:xfrm>
          <a:prstGeom prst="rect">
            <a:avLst/>
          </a:prstGeom>
        </p:spPr>
        <p:txBody>
          <a:bodyPr lIns="101218" tIns="50613" rIns="101218" bIns="50613"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lIns="101218" tIns="50613" rIns="101218" bIns="5061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908418">
              <a:defRPr/>
            </a:pPr>
            <a:endParaRPr lang="en-US" sz="18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6620" y="6390640"/>
            <a:ext cx="6370320" cy="1227032"/>
          </a:xfrm>
          <a:prstGeom prst="rect">
            <a:avLst/>
          </a:prstGeom>
        </p:spPr>
        <p:txBody>
          <a:bodyPr lIns="101218" tIns="50613" rIns="101218" bIns="5061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908418">
              <a:defRPr/>
            </a:pPr>
            <a:endParaRPr lang="en-US" sz="1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4403497-1495-4F66-BCC3-B05AC27B80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4861560" y="7337252"/>
            <a:ext cx="4945380" cy="594657"/>
          </a:xfrm>
          <a:prstGeom prst="rect">
            <a:avLst/>
          </a:prstGeom>
        </p:spPr>
        <p:txBody>
          <a:bodyPr wrap="square" lIns="101218" tIns="50613" rIns="101218" bIns="50613">
            <a:spAutoFit/>
          </a:bodyPr>
          <a:lstStyle/>
          <a:p>
            <a:pPr algn="ctr" defTabSz="90841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prstClr val="white">
                    <a:lumMod val="50000"/>
                  </a:prstClr>
                </a:solidFill>
                <a:latin typeface="Gill Sans MT" panose="020B0502020104020203" pitchFamily="34" charset="0"/>
                <a:cs typeface="Arial" charset="0"/>
              </a:rPr>
              <a:t>Experts at Delivering Equipment Finance Solutions</a:t>
            </a:r>
            <a:endParaRPr lang="en-US" sz="1600" b="1" dirty="0">
              <a:solidFill>
                <a:prstClr val="white">
                  <a:lumMod val="50000"/>
                </a:prstClr>
              </a:solidFill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10" name="Rectangle 66"/>
          <p:cNvSpPr>
            <a:spLocks noChangeArrowheads="1"/>
          </p:cNvSpPr>
          <p:nvPr userDrawn="1"/>
        </p:nvSpPr>
        <p:spPr bwMode="auto">
          <a:xfrm>
            <a:off x="32" y="7527742"/>
            <a:ext cx="1275219" cy="240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218" tIns="50613" rIns="101218" bIns="50613">
            <a:spAutoFit/>
          </a:bodyPr>
          <a:lstStyle/>
          <a:p>
            <a:pPr defTabSz="908418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prstClr val="black"/>
                </a:solidFill>
                <a:latin typeface="Gill Sans MT Condensed" pitchFamily="34" charset="0"/>
                <a:cs typeface="Arial" charset="0"/>
              </a:rPr>
              <a:t>©2015 TCF Equipment Finance</a:t>
            </a:r>
          </a:p>
        </p:txBody>
      </p:sp>
    </p:spTree>
    <p:extLst>
      <p:ext uri="{BB962C8B-B14F-4D97-AF65-F5344CB8AC3E}">
        <p14:creationId xmlns:p14="http://schemas.microsoft.com/office/powerpoint/2010/main" xmlns="" val="3798958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1" y="1739795"/>
            <a:ext cx="4444207" cy="725064"/>
          </a:xfrm>
          <a:prstGeom prst="rect">
            <a:avLst/>
          </a:prstGeom>
        </p:spPr>
        <p:txBody>
          <a:bodyPr lIns="101218" tIns="50613" rIns="101218" bIns="50613" anchor="b"/>
          <a:lstStyle>
            <a:lvl1pPr marL="0" indent="0">
              <a:buNone/>
              <a:defRPr sz="2700" b="1"/>
            </a:lvl1pPr>
            <a:lvl2pPr marL="506094" indent="0">
              <a:buNone/>
              <a:defRPr sz="2200" b="1"/>
            </a:lvl2pPr>
            <a:lvl3pPr marL="1012177" indent="0">
              <a:buNone/>
              <a:defRPr sz="2000" b="1"/>
            </a:lvl3pPr>
            <a:lvl4pPr marL="1518265" indent="0">
              <a:buNone/>
              <a:defRPr sz="1800" b="1"/>
            </a:lvl4pPr>
            <a:lvl5pPr marL="2024349" indent="0">
              <a:buNone/>
              <a:defRPr sz="1800" b="1"/>
            </a:lvl5pPr>
            <a:lvl6pPr marL="2530438" indent="0">
              <a:buNone/>
              <a:defRPr sz="1800" b="1"/>
            </a:lvl6pPr>
            <a:lvl7pPr marL="3036521" indent="0">
              <a:buNone/>
              <a:defRPr sz="1800" b="1"/>
            </a:lvl7pPr>
            <a:lvl8pPr marL="3542613" indent="0">
              <a:buNone/>
              <a:defRPr sz="1800" b="1"/>
            </a:lvl8pPr>
            <a:lvl9pPr marL="40486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1" y="2464859"/>
            <a:ext cx="4444207" cy="4478126"/>
          </a:xfrm>
          <a:prstGeom prst="rect">
            <a:avLst/>
          </a:prstGeom>
        </p:spPr>
        <p:txBody>
          <a:bodyPr lIns="101218" tIns="50613" rIns="101218" bIns="50613"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89" y="1739795"/>
            <a:ext cx="4445953" cy="725064"/>
          </a:xfrm>
          <a:prstGeom prst="rect">
            <a:avLst/>
          </a:prstGeom>
        </p:spPr>
        <p:txBody>
          <a:bodyPr lIns="101218" tIns="50613" rIns="101218" bIns="50613" anchor="b"/>
          <a:lstStyle>
            <a:lvl1pPr marL="0" indent="0">
              <a:buNone/>
              <a:defRPr sz="2700" b="1"/>
            </a:lvl1pPr>
            <a:lvl2pPr marL="506094" indent="0">
              <a:buNone/>
              <a:defRPr sz="2200" b="1"/>
            </a:lvl2pPr>
            <a:lvl3pPr marL="1012177" indent="0">
              <a:buNone/>
              <a:defRPr sz="2000" b="1"/>
            </a:lvl3pPr>
            <a:lvl4pPr marL="1518265" indent="0">
              <a:buNone/>
              <a:defRPr sz="1800" b="1"/>
            </a:lvl4pPr>
            <a:lvl5pPr marL="2024349" indent="0">
              <a:buNone/>
              <a:defRPr sz="1800" b="1"/>
            </a:lvl5pPr>
            <a:lvl6pPr marL="2530438" indent="0">
              <a:buNone/>
              <a:defRPr sz="1800" b="1"/>
            </a:lvl6pPr>
            <a:lvl7pPr marL="3036521" indent="0">
              <a:buNone/>
              <a:defRPr sz="1800" b="1"/>
            </a:lvl7pPr>
            <a:lvl8pPr marL="3542613" indent="0">
              <a:buNone/>
              <a:defRPr sz="1800" b="1"/>
            </a:lvl8pPr>
            <a:lvl9pPr marL="40486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89" y="2464859"/>
            <a:ext cx="4445953" cy="4478126"/>
          </a:xfrm>
          <a:prstGeom prst="rect">
            <a:avLst/>
          </a:prstGeom>
        </p:spPr>
        <p:txBody>
          <a:bodyPr lIns="101218" tIns="50613" rIns="101218" bIns="50613"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lIns="101218" tIns="50613" rIns="101218" bIns="5061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908418">
              <a:defRPr/>
            </a:pPr>
            <a:endParaRPr lang="en-US" sz="18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36620" y="6390640"/>
            <a:ext cx="6370320" cy="1227032"/>
          </a:xfrm>
          <a:prstGeom prst="rect">
            <a:avLst/>
          </a:prstGeom>
        </p:spPr>
        <p:txBody>
          <a:bodyPr lIns="101218" tIns="50613" rIns="101218" bIns="5061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908418">
              <a:defRPr/>
            </a:pPr>
            <a:endParaRPr lang="en-US" sz="18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2C1A1B2-6C37-4448-B518-789CDB20D2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861560" y="7337252"/>
            <a:ext cx="4945380" cy="594657"/>
          </a:xfrm>
          <a:prstGeom prst="rect">
            <a:avLst/>
          </a:prstGeom>
        </p:spPr>
        <p:txBody>
          <a:bodyPr wrap="square" lIns="101218" tIns="50613" rIns="101218" bIns="50613">
            <a:spAutoFit/>
          </a:bodyPr>
          <a:lstStyle/>
          <a:p>
            <a:pPr algn="ctr" defTabSz="90841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prstClr val="white">
                    <a:lumMod val="50000"/>
                  </a:prstClr>
                </a:solidFill>
                <a:latin typeface="Gill Sans MT" panose="020B0502020104020203" pitchFamily="34" charset="0"/>
                <a:cs typeface="Arial" charset="0"/>
              </a:rPr>
              <a:t>Experts at Delivering Equipment Finance Solutions</a:t>
            </a:r>
            <a:endParaRPr lang="en-US" sz="1600" b="1" dirty="0">
              <a:solidFill>
                <a:prstClr val="white">
                  <a:lumMod val="50000"/>
                </a:prstClr>
              </a:solidFill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251460" y="7235519"/>
            <a:ext cx="670560" cy="301368"/>
          </a:xfrm>
          <a:prstGeom prst="rect">
            <a:avLst/>
          </a:prstGeom>
        </p:spPr>
        <p:txBody>
          <a:bodyPr lIns="101218" tIns="50613" rIns="101218" bIns="50613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908418">
              <a:defRPr/>
            </a:pPr>
            <a:fld id="{FE9D8AAB-6067-4B9A-8592-410A2B72B593}" type="slidenum">
              <a:rPr lang="en-US" smtClean="0"/>
              <a:pPr defTabSz="908418">
                <a:defRPr/>
              </a:pPr>
              <a:t>‹#›</a:t>
            </a:fld>
            <a:endParaRPr lang="en-US" dirty="0"/>
          </a:p>
        </p:txBody>
      </p:sp>
      <p:sp>
        <p:nvSpPr>
          <p:cNvPr id="12" name="Rectangle 66"/>
          <p:cNvSpPr>
            <a:spLocks noChangeArrowheads="1"/>
          </p:cNvSpPr>
          <p:nvPr userDrawn="1"/>
        </p:nvSpPr>
        <p:spPr bwMode="auto">
          <a:xfrm>
            <a:off x="32" y="7527742"/>
            <a:ext cx="1275219" cy="240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218" tIns="50613" rIns="101218" bIns="50613">
            <a:spAutoFit/>
          </a:bodyPr>
          <a:lstStyle/>
          <a:p>
            <a:pPr defTabSz="908418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prstClr val="black"/>
                </a:solidFill>
                <a:latin typeface="Gill Sans MT Condensed" pitchFamily="34" charset="0"/>
                <a:cs typeface="Arial" charset="0"/>
              </a:rPr>
              <a:t>©2015 TCF Equipment Finance</a:t>
            </a:r>
          </a:p>
        </p:txBody>
      </p:sp>
    </p:spTree>
    <p:extLst>
      <p:ext uri="{BB962C8B-B14F-4D97-AF65-F5344CB8AC3E}">
        <p14:creationId xmlns:p14="http://schemas.microsoft.com/office/powerpoint/2010/main" xmlns="" val="2374054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lIns="101218" tIns="50613" rIns="101218" bIns="5061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908418">
              <a:defRPr/>
            </a:pP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36620" y="6390640"/>
            <a:ext cx="6370320" cy="1227032"/>
          </a:xfrm>
          <a:prstGeom prst="rect">
            <a:avLst/>
          </a:prstGeom>
        </p:spPr>
        <p:txBody>
          <a:bodyPr lIns="101218" tIns="50613" rIns="101218" bIns="5061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908418">
              <a:defRPr/>
            </a:pP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EF1CC5F-200A-4884-BDF6-DA2E65D49F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861560" y="7337252"/>
            <a:ext cx="4945380" cy="594657"/>
          </a:xfrm>
          <a:prstGeom prst="rect">
            <a:avLst/>
          </a:prstGeom>
        </p:spPr>
        <p:txBody>
          <a:bodyPr wrap="square" lIns="101218" tIns="50613" rIns="101218" bIns="50613">
            <a:spAutoFit/>
          </a:bodyPr>
          <a:lstStyle/>
          <a:p>
            <a:pPr algn="ctr" defTabSz="90841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prstClr val="white">
                    <a:lumMod val="50000"/>
                  </a:prstClr>
                </a:solidFill>
                <a:latin typeface="Gill Sans MT" panose="020B0502020104020203" pitchFamily="34" charset="0"/>
                <a:cs typeface="Arial" charset="0"/>
              </a:rPr>
              <a:t>Experts at Delivering Equipment Finance Solutions</a:t>
            </a:r>
            <a:endParaRPr lang="en-US" sz="1600" b="1" dirty="0">
              <a:solidFill>
                <a:prstClr val="white">
                  <a:lumMod val="50000"/>
                </a:prstClr>
              </a:solidFill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251460" y="7235519"/>
            <a:ext cx="670560" cy="301368"/>
          </a:xfrm>
          <a:prstGeom prst="rect">
            <a:avLst/>
          </a:prstGeom>
        </p:spPr>
        <p:txBody>
          <a:bodyPr lIns="101218" tIns="50613" rIns="101218" bIns="50613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908418">
              <a:defRPr/>
            </a:pPr>
            <a:fld id="{FE9D8AAB-6067-4B9A-8592-410A2B72B593}" type="slidenum">
              <a:rPr lang="en-US" smtClean="0"/>
              <a:pPr defTabSz="908418"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66"/>
          <p:cNvSpPr>
            <a:spLocks noChangeArrowheads="1"/>
          </p:cNvSpPr>
          <p:nvPr userDrawn="1"/>
        </p:nvSpPr>
        <p:spPr bwMode="auto">
          <a:xfrm>
            <a:off x="32" y="7527742"/>
            <a:ext cx="1275219" cy="240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218" tIns="50613" rIns="101218" bIns="50613">
            <a:spAutoFit/>
          </a:bodyPr>
          <a:lstStyle/>
          <a:p>
            <a:pPr defTabSz="908418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prstClr val="black"/>
                </a:solidFill>
                <a:latin typeface="Gill Sans MT Condensed" pitchFamily="34" charset="0"/>
                <a:cs typeface="Arial" charset="0"/>
              </a:rPr>
              <a:t>©2015 TCF Equipment Finance</a:t>
            </a:r>
          </a:p>
        </p:txBody>
      </p:sp>
    </p:spTree>
    <p:extLst>
      <p:ext uri="{BB962C8B-B14F-4D97-AF65-F5344CB8AC3E}">
        <p14:creationId xmlns:p14="http://schemas.microsoft.com/office/powerpoint/2010/main" xmlns="" val="2385119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lIns="101218" tIns="50613" rIns="101218" bIns="5061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908418">
              <a:defRPr/>
            </a:pPr>
            <a:endParaRPr lang="en-US" sz="1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36620" y="6390640"/>
            <a:ext cx="6370320" cy="1227032"/>
          </a:xfrm>
          <a:prstGeom prst="rect">
            <a:avLst/>
          </a:prstGeom>
        </p:spPr>
        <p:txBody>
          <a:bodyPr lIns="101218" tIns="50613" rIns="101218" bIns="5061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908418">
              <a:defRPr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5659673-6236-4436-AEDF-56A4444168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4861560" y="7337252"/>
            <a:ext cx="4945380" cy="594657"/>
          </a:xfrm>
          <a:prstGeom prst="rect">
            <a:avLst/>
          </a:prstGeom>
        </p:spPr>
        <p:txBody>
          <a:bodyPr wrap="square" lIns="101218" tIns="50613" rIns="101218" bIns="50613">
            <a:spAutoFit/>
          </a:bodyPr>
          <a:lstStyle/>
          <a:p>
            <a:pPr algn="ctr" defTabSz="90841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prstClr val="white">
                    <a:lumMod val="50000"/>
                  </a:prstClr>
                </a:solidFill>
                <a:latin typeface="Gill Sans MT" panose="020B0502020104020203" pitchFamily="34" charset="0"/>
                <a:cs typeface="Arial" charset="0"/>
              </a:rPr>
              <a:t>Experts at Delivering Equipment Finance Solutions</a:t>
            </a:r>
            <a:endParaRPr lang="en-US" sz="1600" b="1" dirty="0">
              <a:solidFill>
                <a:prstClr val="white">
                  <a:lumMod val="50000"/>
                </a:prstClr>
              </a:solidFill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251460" y="7235519"/>
            <a:ext cx="670560" cy="301368"/>
          </a:xfrm>
          <a:prstGeom prst="rect">
            <a:avLst/>
          </a:prstGeom>
        </p:spPr>
        <p:txBody>
          <a:bodyPr lIns="101218" tIns="50613" rIns="101218" bIns="50613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908418">
              <a:defRPr/>
            </a:pPr>
            <a:fld id="{FE9D8AAB-6067-4B9A-8592-410A2B72B593}" type="slidenum">
              <a:rPr lang="en-US" smtClean="0"/>
              <a:pPr defTabSz="908418"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6"/>
          <p:cNvSpPr>
            <a:spLocks noChangeArrowheads="1"/>
          </p:cNvSpPr>
          <p:nvPr userDrawn="1"/>
        </p:nvSpPr>
        <p:spPr bwMode="auto">
          <a:xfrm>
            <a:off x="32" y="7527742"/>
            <a:ext cx="1275219" cy="240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218" tIns="50613" rIns="101218" bIns="50613">
            <a:spAutoFit/>
          </a:bodyPr>
          <a:lstStyle/>
          <a:p>
            <a:pPr defTabSz="908418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prstClr val="black"/>
                </a:solidFill>
                <a:latin typeface="Gill Sans MT Condensed" pitchFamily="34" charset="0"/>
                <a:cs typeface="Arial" charset="0"/>
              </a:rPr>
              <a:t>©2015 TCF Equipment Finance</a:t>
            </a:r>
          </a:p>
        </p:txBody>
      </p:sp>
    </p:spTree>
    <p:extLst>
      <p:ext uri="{BB962C8B-B14F-4D97-AF65-F5344CB8AC3E}">
        <p14:creationId xmlns:p14="http://schemas.microsoft.com/office/powerpoint/2010/main" xmlns="" val="510834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5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309457"/>
            <a:ext cx="5622925" cy="6633528"/>
          </a:xfrm>
          <a:prstGeom prst="rect">
            <a:avLst/>
          </a:prstGeom>
        </p:spPr>
        <p:txBody>
          <a:bodyPr lIns="101218" tIns="50613" rIns="101218" bIns="50613"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5" y="1626447"/>
            <a:ext cx="3309144" cy="5316538"/>
          </a:xfrm>
          <a:prstGeom prst="rect">
            <a:avLst/>
          </a:prstGeom>
        </p:spPr>
        <p:txBody>
          <a:bodyPr lIns="101218" tIns="50613" rIns="101218" bIns="50613"/>
          <a:lstStyle>
            <a:lvl1pPr marL="0" indent="0">
              <a:buNone/>
              <a:defRPr sz="1600"/>
            </a:lvl1pPr>
            <a:lvl2pPr marL="506094" indent="0">
              <a:buNone/>
              <a:defRPr sz="1300"/>
            </a:lvl2pPr>
            <a:lvl3pPr marL="1012177" indent="0">
              <a:buNone/>
              <a:defRPr sz="1100"/>
            </a:lvl3pPr>
            <a:lvl4pPr marL="1518265" indent="0">
              <a:buNone/>
              <a:defRPr sz="1000"/>
            </a:lvl4pPr>
            <a:lvl5pPr marL="2024349" indent="0">
              <a:buNone/>
              <a:defRPr sz="1000"/>
            </a:lvl5pPr>
            <a:lvl6pPr marL="2530438" indent="0">
              <a:buNone/>
              <a:defRPr sz="1000"/>
            </a:lvl6pPr>
            <a:lvl7pPr marL="3036521" indent="0">
              <a:buNone/>
              <a:defRPr sz="1000"/>
            </a:lvl7pPr>
            <a:lvl8pPr marL="3542613" indent="0">
              <a:buNone/>
              <a:defRPr sz="1000"/>
            </a:lvl8pPr>
            <a:lvl9pPr marL="40486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lIns="101218" tIns="50613" rIns="101218" bIns="5061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908418">
              <a:defRPr/>
            </a:pPr>
            <a:endParaRPr lang="en-US" sz="18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6620" y="6390640"/>
            <a:ext cx="6370320" cy="1227032"/>
          </a:xfrm>
          <a:prstGeom prst="rect">
            <a:avLst/>
          </a:prstGeom>
        </p:spPr>
        <p:txBody>
          <a:bodyPr lIns="101218" tIns="50613" rIns="101218" bIns="5061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908418">
              <a:defRPr/>
            </a:pPr>
            <a:endParaRPr lang="en-US" sz="1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FA7BDD0-F4BA-486D-9C5C-6F69F13537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4861560" y="7337252"/>
            <a:ext cx="4945380" cy="594657"/>
          </a:xfrm>
          <a:prstGeom prst="rect">
            <a:avLst/>
          </a:prstGeom>
        </p:spPr>
        <p:txBody>
          <a:bodyPr wrap="square" lIns="101218" tIns="50613" rIns="101218" bIns="50613">
            <a:spAutoFit/>
          </a:bodyPr>
          <a:lstStyle/>
          <a:p>
            <a:pPr algn="ctr" defTabSz="90841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prstClr val="white">
                    <a:lumMod val="50000"/>
                  </a:prstClr>
                </a:solidFill>
                <a:latin typeface="Gill Sans MT" panose="020B0502020104020203" pitchFamily="34" charset="0"/>
                <a:cs typeface="Arial" charset="0"/>
              </a:rPr>
              <a:t>Experts at Delivering Equipment Finance Solutions</a:t>
            </a:r>
            <a:endParaRPr lang="en-US" sz="1600" b="1" dirty="0">
              <a:solidFill>
                <a:prstClr val="white">
                  <a:lumMod val="50000"/>
                </a:prstClr>
              </a:solidFill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251460" y="7235519"/>
            <a:ext cx="670560" cy="301368"/>
          </a:xfrm>
          <a:prstGeom prst="rect">
            <a:avLst/>
          </a:prstGeom>
        </p:spPr>
        <p:txBody>
          <a:bodyPr lIns="101218" tIns="50613" rIns="101218" bIns="50613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908418">
              <a:defRPr/>
            </a:pPr>
            <a:fld id="{FE9D8AAB-6067-4B9A-8592-410A2B72B593}" type="slidenum">
              <a:rPr lang="en-US" smtClean="0"/>
              <a:pPr defTabSz="908418"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66"/>
          <p:cNvSpPr>
            <a:spLocks noChangeArrowheads="1"/>
          </p:cNvSpPr>
          <p:nvPr userDrawn="1"/>
        </p:nvSpPr>
        <p:spPr bwMode="auto">
          <a:xfrm>
            <a:off x="32" y="7527742"/>
            <a:ext cx="1275219" cy="240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218" tIns="50613" rIns="101218" bIns="50613">
            <a:spAutoFit/>
          </a:bodyPr>
          <a:lstStyle/>
          <a:p>
            <a:pPr defTabSz="908418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prstClr val="black"/>
                </a:solidFill>
                <a:latin typeface="Gill Sans MT Condensed" pitchFamily="34" charset="0"/>
                <a:cs typeface="Arial" charset="0"/>
              </a:rPr>
              <a:t>©2015 TCF Equipment Finance</a:t>
            </a:r>
          </a:p>
        </p:txBody>
      </p:sp>
    </p:spTree>
    <p:extLst>
      <p:ext uri="{BB962C8B-B14F-4D97-AF65-F5344CB8AC3E}">
        <p14:creationId xmlns:p14="http://schemas.microsoft.com/office/powerpoint/2010/main" xmlns="" val="1680709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  <a:prstGeom prst="rect">
            <a:avLst/>
          </a:prstGeom>
        </p:spPr>
        <p:txBody>
          <a:bodyPr lIns="101218" tIns="50613" rIns="101218" bIns="50613"/>
          <a:lstStyle>
            <a:lvl1pPr marL="0" indent="0">
              <a:buNone/>
              <a:defRPr sz="3600"/>
            </a:lvl1pPr>
            <a:lvl2pPr marL="506094" indent="0">
              <a:buNone/>
              <a:defRPr sz="3100"/>
            </a:lvl2pPr>
            <a:lvl3pPr marL="1012177" indent="0">
              <a:buNone/>
              <a:defRPr sz="2700"/>
            </a:lvl3pPr>
            <a:lvl4pPr marL="1518265" indent="0">
              <a:buNone/>
              <a:defRPr sz="2200"/>
            </a:lvl4pPr>
            <a:lvl5pPr marL="2024349" indent="0">
              <a:buNone/>
              <a:defRPr sz="2200"/>
            </a:lvl5pPr>
            <a:lvl6pPr marL="2530438" indent="0">
              <a:buNone/>
              <a:defRPr sz="2200"/>
            </a:lvl6pPr>
            <a:lvl7pPr marL="3036521" indent="0">
              <a:buNone/>
              <a:defRPr sz="2200"/>
            </a:lvl7pPr>
            <a:lvl8pPr marL="3542613" indent="0">
              <a:buNone/>
              <a:defRPr sz="2200"/>
            </a:lvl8pPr>
            <a:lvl9pPr marL="4048698" indent="0">
              <a:buNone/>
              <a:defRPr sz="22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  <a:prstGeom prst="rect">
            <a:avLst/>
          </a:prstGeom>
        </p:spPr>
        <p:txBody>
          <a:bodyPr lIns="101218" tIns="50613" rIns="101218" bIns="50613"/>
          <a:lstStyle>
            <a:lvl1pPr marL="0" indent="0">
              <a:buNone/>
              <a:defRPr sz="1600"/>
            </a:lvl1pPr>
            <a:lvl2pPr marL="506094" indent="0">
              <a:buNone/>
              <a:defRPr sz="1300"/>
            </a:lvl2pPr>
            <a:lvl3pPr marL="1012177" indent="0">
              <a:buNone/>
              <a:defRPr sz="1100"/>
            </a:lvl3pPr>
            <a:lvl4pPr marL="1518265" indent="0">
              <a:buNone/>
              <a:defRPr sz="1000"/>
            </a:lvl4pPr>
            <a:lvl5pPr marL="2024349" indent="0">
              <a:buNone/>
              <a:defRPr sz="1000"/>
            </a:lvl5pPr>
            <a:lvl6pPr marL="2530438" indent="0">
              <a:buNone/>
              <a:defRPr sz="1000"/>
            </a:lvl6pPr>
            <a:lvl7pPr marL="3036521" indent="0">
              <a:buNone/>
              <a:defRPr sz="1000"/>
            </a:lvl7pPr>
            <a:lvl8pPr marL="3542613" indent="0">
              <a:buNone/>
              <a:defRPr sz="1000"/>
            </a:lvl8pPr>
            <a:lvl9pPr marL="40486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lIns="101218" tIns="50613" rIns="101218" bIns="5061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908418">
              <a:defRPr/>
            </a:pPr>
            <a:endParaRPr lang="en-US" sz="18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6620" y="6390640"/>
            <a:ext cx="6370320" cy="1227032"/>
          </a:xfrm>
          <a:prstGeom prst="rect">
            <a:avLst/>
          </a:prstGeom>
        </p:spPr>
        <p:txBody>
          <a:bodyPr lIns="101218" tIns="50613" rIns="101218" bIns="5061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908418">
              <a:defRPr/>
            </a:pPr>
            <a:endParaRPr lang="en-US" sz="1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BEFEE9F-5C6D-45F8-BCB0-75477DE085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4861560" y="7337252"/>
            <a:ext cx="4945380" cy="594657"/>
          </a:xfrm>
          <a:prstGeom prst="rect">
            <a:avLst/>
          </a:prstGeom>
        </p:spPr>
        <p:txBody>
          <a:bodyPr wrap="square" lIns="101218" tIns="50613" rIns="101218" bIns="50613">
            <a:spAutoFit/>
          </a:bodyPr>
          <a:lstStyle/>
          <a:p>
            <a:pPr algn="ctr" defTabSz="90841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prstClr val="white">
                    <a:lumMod val="50000"/>
                  </a:prstClr>
                </a:solidFill>
                <a:latin typeface="Gill Sans MT" panose="020B0502020104020203" pitchFamily="34" charset="0"/>
                <a:cs typeface="Arial" charset="0"/>
              </a:rPr>
              <a:t>Experts at Delivering Equipment Finance Solutions</a:t>
            </a:r>
            <a:endParaRPr lang="en-US" sz="1600" b="1" dirty="0">
              <a:solidFill>
                <a:prstClr val="white">
                  <a:lumMod val="50000"/>
                </a:prstClr>
              </a:solidFill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251460" y="7235519"/>
            <a:ext cx="670560" cy="301368"/>
          </a:xfrm>
          <a:prstGeom prst="rect">
            <a:avLst/>
          </a:prstGeom>
        </p:spPr>
        <p:txBody>
          <a:bodyPr lIns="101218" tIns="50613" rIns="101218" bIns="50613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908418">
              <a:defRPr/>
            </a:pPr>
            <a:fld id="{FE9D8AAB-6067-4B9A-8592-410A2B72B593}" type="slidenum">
              <a:rPr lang="en-US" smtClean="0"/>
              <a:pPr defTabSz="908418"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66"/>
          <p:cNvSpPr>
            <a:spLocks noChangeArrowheads="1"/>
          </p:cNvSpPr>
          <p:nvPr userDrawn="1"/>
        </p:nvSpPr>
        <p:spPr bwMode="auto">
          <a:xfrm>
            <a:off x="32" y="7527742"/>
            <a:ext cx="1275219" cy="240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218" tIns="50613" rIns="101218" bIns="50613">
            <a:spAutoFit/>
          </a:bodyPr>
          <a:lstStyle/>
          <a:p>
            <a:pPr defTabSz="908418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prstClr val="black"/>
                </a:solidFill>
                <a:latin typeface="Gill Sans MT Condensed" pitchFamily="34" charset="0"/>
                <a:cs typeface="Arial" charset="0"/>
              </a:rPr>
              <a:t>©2015 TCF Equipment Finance</a:t>
            </a:r>
          </a:p>
        </p:txBody>
      </p:sp>
    </p:spTree>
    <p:extLst>
      <p:ext uri="{BB962C8B-B14F-4D97-AF65-F5344CB8AC3E}">
        <p14:creationId xmlns:p14="http://schemas.microsoft.com/office/powerpoint/2010/main" xmlns="" val="2473727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77"/>
            <a:ext cx="10058400" cy="536096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742" tIns="45366" rIns="90742" bIns="45366"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4" name="Title 7"/>
          <p:cNvSpPr>
            <a:spLocks noGrp="1"/>
          </p:cNvSpPr>
          <p:nvPr>
            <p:ph type="title" hasCustomPrompt="1"/>
          </p:nvPr>
        </p:nvSpPr>
        <p:spPr>
          <a:xfrm>
            <a:off x="398435" y="5507974"/>
            <a:ext cx="9260738" cy="454598"/>
          </a:xfrm>
        </p:spPr>
        <p:txBody>
          <a:bodyPr anchor="t"/>
          <a:lstStyle>
            <a:lvl1pPr algn="r">
              <a:lnSpc>
                <a:spcPct val="80000"/>
              </a:lnSpc>
              <a:defRPr sz="4000"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dirty="0" smtClean="0"/>
              <a:t>Title of your presentation goes here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946064" y="6604284"/>
            <a:ext cx="6718491" cy="284838"/>
          </a:xfrm>
        </p:spPr>
        <p:txBody>
          <a:bodyPr anchor="b"/>
          <a:lstStyle>
            <a:lvl1pPr marL="0" indent="0" algn="r" defTabSz="505386" rtl="0" eaLnBrk="1" latinLnBrk="0" hangingPunct="1">
              <a:spcBef>
                <a:spcPct val="20000"/>
              </a:spcBef>
              <a:buFont typeface="Arial"/>
              <a:buNone/>
              <a:defRPr lang="en-US" sz="2000" b="1" kern="1200" dirty="0">
                <a:solidFill>
                  <a:srgbClr val="797A7E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Name of Presenter Goes Here</a:t>
            </a:r>
            <a:endParaRPr lang="en-US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3785935" y="6904151"/>
            <a:ext cx="5871801" cy="295275"/>
          </a:xfrm>
        </p:spPr>
        <p:txBody>
          <a:bodyPr anchor="t"/>
          <a:lstStyle>
            <a:lvl1pPr marL="0" indent="0" algn="r" defTabSz="505386" rtl="0" eaLnBrk="1" latinLnBrk="0" hangingPunct="1">
              <a:spcBef>
                <a:spcPct val="20000"/>
              </a:spcBef>
              <a:buFont typeface="Arial"/>
              <a:buNone/>
              <a:defRPr lang="en-US" sz="2000" kern="1200" dirty="0">
                <a:solidFill>
                  <a:srgbClr val="797A7E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Title of Presenter Goes Here</a:t>
            </a:r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0" y="7393055"/>
            <a:ext cx="10058400" cy="37934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742" tIns="45366" rIns="90742" bIns="45366" rtlCol="0" anchor="ctr"/>
          <a:lstStyle/>
          <a:p>
            <a:pPr algn="ctr"/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42977" y="1470556"/>
            <a:ext cx="8229601" cy="2190231"/>
          </a:xfrm>
          <a:prstGeom prst="rect">
            <a:avLst/>
          </a:prstGeom>
        </p:spPr>
      </p:pic>
      <p:sp>
        <p:nvSpPr>
          <p:cNvPr id="8" name="Rectangle 66"/>
          <p:cNvSpPr>
            <a:spLocks noChangeArrowheads="1"/>
          </p:cNvSpPr>
          <p:nvPr userDrawn="1"/>
        </p:nvSpPr>
        <p:spPr bwMode="auto">
          <a:xfrm>
            <a:off x="8517480" y="7403327"/>
            <a:ext cx="11398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Gill Sans MT Condensed" pitchFamily="34" charset="0"/>
              </a:rPr>
              <a:t>©2015 TCF Equipment Finance</a:t>
            </a:r>
          </a:p>
        </p:txBody>
      </p:sp>
    </p:spTree>
    <p:extLst>
      <p:ext uri="{BB962C8B-B14F-4D97-AF65-F5344CB8AC3E}">
        <p14:creationId xmlns:p14="http://schemas.microsoft.com/office/powerpoint/2010/main" xmlns="" val="1753809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1813620"/>
            <a:ext cx="9052560" cy="5129425"/>
          </a:xfrm>
          <a:prstGeom prst="rect">
            <a:avLst/>
          </a:prstGeom>
        </p:spPr>
        <p:txBody>
          <a:bodyPr vert="eaVert" lIns="101218" tIns="50613" rIns="101218" bIns="50613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lIns="101218" tIns="50613" rIns="101218" bIns="5061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908418">
              <a:defRPr/>
            </a:pPr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6620" y="6390640"/>
            <a:ext cx="6370320" cy="1227032"/>
          </a:xfrm>
          <a:prstGeom prst="rect">
            <a:avLst/>
          </a:prstGeom>
        </p:spPr>
        <p:txBody>
          <a:bodyPr lIns="101218" tIns="50613" rIns="101218" bIns="5061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908418">
              <a:defRPr/>
            </a:pPr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5106B3E-B648-4081-B379-0421E63321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4861560" y="7337252"/>
            <a:ext cx="4945380" cy="594657"/>
          </a:xfrm>
          <a:prstGeom prst="rect">
            <a:avLst/>
          </a:prstGeom>
        </p:spPr>
        <p:txBody>
          <a:bodyPr wrap="square" lIns="101218" tIns="50613" rIns="101218" bIns="50613">
            <a:spAutoFit/>
          </a:bodyPr>
          <a:lstStyle/>
          <a:p>
            <a:pPr algn="ctr" defTabSz="90841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prstClr val="white">
                    <a:lumMod val="50000"/>
                  </a:prstClr>
                </a:solidFill>
                <a:latin typeface="Gill Sans MT" panose="020B0502020104020203" pitchFamily="34" charset="0"/>
                <a:cs typeface="Arial" charset="0"/>
              </a:rPr>
              <a:t>Experts at Delivering Equipment Finance Solutions</a:t>
            </a:r>
            <a:endParaRPr lang="en-US" sz="1600" b="1" dirty="0">
              <a:solidFill>
                <a:prstClr val="white">
                  <a:lumMod val="50000"/>
                </a:prstClr>
              </a:solidFill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251460" y="7235519"/>
            <a:ext cx="670560" cy="301368"/>
          </a:xfrm>
          <a:prstGeom prst="rect">
            <a:avLst/>
          </a:prstGeom>
        </p:spPr>
        <p:txBody>
          <a:bodyPr lIns="101218" tIns="50613" rIns="101218" bIns="50613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908418">
              <a:defRPr/>
            </a:pPr>
            <a:fld id="{FE9D8AAB-6067-4B9A-8592-410A2B72B593}" type="slidenum">
              <a:rPr lang="en-US" smtClean="0"/>
              <a:pPr defTabSz="908418"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66"/>
          <p:cNvSpPr>
            <a:spLocks noChangeArrowheads="1"/>
          </p:cNvSpPr>
          <p:nvPr userDrawn="1"/>
        </p:nvSpPr>
        <p:spPr bwMode="auto">
          <a:xfrm>
            <a:off x="32" y="7527742"/>
            <a:ext cx="1275219" cy="240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218" tIns="50613" rIns="101218" bIns="50613">
            <a:spAutoFit/>
          </a:bodyPr>
          <a:lstStyle/>
          <a:p>
            <a:pPr defTabSz="908418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prstClr val="black"/>
                </a:solidFill>
                <a:latin typeface="Gill Sans MT Condensed" pitchFamily="34" charset="0"/>
                <a:cs typeface="Arial" charset="0"/>
              </a:rPr>
              <a:t>©2015 TCF Equipment Finance</a:t>
            </a:r>
          </a:p>
        </p:txBody>
      </p:sp>
    </p:spTree>
    <p:extLst>
      <p:ext uri="{BB962C8B-B14F-4D97-AF65-F5344CB8AC3E}">
        <p14:creationId xmlns:p14="http://schemas.microsoft.com/office/powerpoint/2010/main" xmlns="" val="1591061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311257"/>
            <a:ext cx="2263140" cy="66317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11257"/>
            <a:ext cx="6621780" cy="6631728"/>
          </a:xfrm>
          <a:prstGeom prst="rect">
            <a:avLst/>
          </a:prstGeom>
        </p:spPr>
        <p:txBody>
          <a:bodyPr vert="eaVert" lIns="101218" tIns="50613" rIns="101218" bIns="50613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lIns="101218" tIns="50613" rIns="101218" bIns="5061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908418">
              <a:defRPr/>
            </a:pPr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6620" y="6390640"/>
            <a:ext cx="6370320" cy="1227032"/>
          </a:xfrm>
          <a:prstGeom prst="rect">
            <a:avLst/>
          </a:prstGeom>
        </p:spPr>
        <p:txBody>
          <a:bodyPr lIns="101218" tIns="50613" rIns="101218" bIns="5061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908418">
              <a:defRPr/>
            </a:pPr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E0A13D3-8B01-45C5-B17A-9DE8C647A2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4861560" y="7337252"/>
            <a:ext cx="4945380" cy="594657"/>
          </a:xfrm>
          <a:prstGeom prst="rect">
            <a:avLst/>
          </a:prstGeom>
        </p:spPr>
        <p:txBody>
          <a:bodyPr wrap="square" lIns="101218" tIns="50613" rIns="101218" bIns="50613">
            <a:spAutoFit/>
          </a:bodyPr>
          <a:lstStyle/>
          <a:p>
            <a:pPr algn="ctr" defTabSz="90841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prstClr val="white">
                    <a:lumMod val="50000"/>
                  </a:prstClr>
                </a:solidFill>
                <a:latin typeface="Gill Sans MT" panose="020B0502020104020203" pitchFamily="34" charset="0"/>
                <a:cs typeface="Arial" charset="0"/>
              </a:rPr>
              <a:t>Experts at Delivering Equipment Finance Solutions</a:t>
            </a:r>
            <a:endParaRPr lang="en-US" sz="1600" b="1" dirty="0">
              <a:solidFill>
                <a:prstClr val="white">
                  <a:lumMod val="50000"/>
                </a:prstClr>
              </a:solidFill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67640" y="7226348"/>
            <a:ext cx="670560" cy="301368"/>
          </a:xfrm>
          <a:prstGeom prst="rect">
            <a:avLst/>
          </a:prstGeom>
        </p:spPr>
        <p:txBody>
          <a:bodyPr lIns="101218" tIns="50613" rIns="101218" bIns="50613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908418">
              <a:defRPr/>
            </a:pPr>
            <a:fld id="{FE9D8AAB-6067-4B9A-8592-410A2B72B593}" type="slidenum">
              <a:rPr lang="en-US" smtClean="0"/>
              <a:pPr defTabSz="908418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5863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" y="0"/>
            <a:ext cx="9806940" cy="86883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67640" y="1088660"/>
            <a:ext cx="9639300" cy="6079220"/>
          </a:xfrm>
          <a:prstGeom prst="rect">
            <a:avLst/>
          </a:prstGeom>
        </p:spPr>
        <p:txBody>
          <a:bodyPr lIns="101218" tIns="50613" rIns="101218" bIns="50613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4861560" y="7337252"/>
            <a:ext cx="4945380" cy="594657"/>
          </a:xfrm>
          <a:prstGeom prst="rect">
            <a:avLst/>
          </a:prstGeom>
        </p:spPr>
        <p:txBody>
          <a:bodyPr wrap="square" lIns="101218" tIns="50613" rIns="101218" bIns="50613">
            <a:spAutoFit/>
          </a:bodyPr>
          <a:lstStyle/>
          <a:p>
            <a:pPr algn="ctr" defTabSz="90841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prstClr val="white">
                    <a:lumMod val="50000"/>
                  </a:prstClr>
                </a:solidFill>
                <a:latin typeface="Gill Sans MT" panose="020B0502020104020203" pitchFamily="34" charset="0"/>
                <a:cs typeface="Arial" charset="0"/>
              </a:rPr>
              <a:t>Experts at Delivering Equipment Finance Solutions</a:t>
            </a:r>
            <a:endParaRPr lang="en-US" sz="1600" b="1" dirty="0">
              <a:solidFill>
                <a:prstClr val="white">
                  <a:lumMod val="50000"/>
                </a:prstClr>
              </a:solidFill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0346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2"/>
            <a:ext cx="854964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  <a:prstGeom prst="rect">
            <a:avLst/>
          </a:prstGeom>
        </p:spPr>
        <p:txBody>
          <a:bodyPr lIns="101277" tIns="50643" rIns="101277" bIns="50643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6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27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9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25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31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38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44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51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lIns="101277" tIns="50643" rIns="101277" bIns="5064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908953">
              <a:defRPr/>
            </a:pPr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6620" y="6390640"/>
            <a:ext cx="6370320" cy="1227032"/>
          </a:xfrm>
          <a:prstGeom prst="rect">
            <a:avLst/>
          </a:prstGeom>
        </p:spPr>
        <p:txBody>
          <a:bodyPr lIns="101277" tIns="50643" rIns="101277" bIns="5064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908953">
              <a:defRPr/>
            </a:pPr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C394B12-3417-4487-A2FC-29A3B9C778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251460" y="7235519"/>
            <a:ext cx="670560" cy="301368"/>
          </a:xfrm>
          <a:prstGeom prst="rect">
            <a:avLst/>
          </a:prstGeom>
        </p:spPr>
        <p:txBody>
          <a:bodyPr lIns="101277" tIns="50643" rIns="101277" bIns="50643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908953">
              <a:defRPr/>
            </a:pPr>
            <a:fld id="{FE9D8AAB-6067-4B9A-8592-410A2B72B593}" type="slidenum">
              <a:rPr lang="en-US" smtClean="0"/>
              <a:pPr defTabSz="908953"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66"/>
          <p:cNvSpPr>
            <a:spLocks noChangeArrowheads="1"/>
          </p:cNvSpPr>
          <p:nvPr userDrawn="1"/>
        </p:nvSpPr>
        <p:spPr bwMode="auto">
          <a:xfrm>
            <a:off x="29" y="7527739"/>
            <a:ext cx="1275338" cy="24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277" tIns="50643" rIns="101277" bIns="50643">
            <a:spAutoFit/>
          </a:bodyPr>
          <a:lstStyle/>
          <a:p>
            <a:pPr defTabSz="908953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prstClr val="black"/>
                </a:solidFill>
                <a:latin typeface="Gill Sans MT Condensed" pitchFamily="34" charset="0"/>
                <a:cs typeface="Arial" charset="0"/>
              </a:rPr>
              <a:t>©2015 TCF Equipment Finance</a:t>
            </a:r>
          </a:p>
        </p:txBody>
      </p:sp>
    </p:spTree>
    <p:extLst>
      <p:ext uri="{BB962C8B-B14F-4D97-AF65-F5344CB8AC3E}">
        <p14:creationId xmlns:p14="http://schemas.microsoft.com/office/powerpoint/2010/main" xmlns="" val="1480537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813618"/>
            <a:ext cx="9052560" cy="5129425"/>
          </a:xfrm>
          <a:prstGeom prst="rect">
            <a:avLst/>
          </a:prstGeom>
        </p:spPr>
        <p:txBody>
          <a:bodyPr lIns="101277" tIns="50643" rIns="101277" bIns="50643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6620" y="6390640"/>
            <a:ext cx="6370320" cy="1227032"/>
          </a:xfrm>
          <a:prstGeom prst="rect">
            <a:avLst/>
          </a:prstGeom>
        </p:spPr>
        <p:txBody>
          <a:bodyPr lIns="101277" tIns="50643" rIns="101277" bIns="5064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908953">
              <a:defRPr/>
            </a:pPr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67640" y="7226348"/>
            <a:ext cx="670560" cy="301368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9D8AAB-6067-4B9A-8592-410A2B72B59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4861560" y="7337248"/>
            <a:ext cx="4945380" cy="594718"/>
          </a:xfrm>
          <a:prstGeom prst="rect">
            <a:avLst/>
          </a:prstGeom>
        </p:spPr>
        <p:txBody>
          <a:bodyPr wrap="square" lIns="101277" tIns="50643" rIns="101277" bIns="50643">
            <a:spAutoFit/>
          </a:bodyPr>
          <a:lstStyle/>
          <a:p>
            <a:pPr algn="ctr" defTabSz="90895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prstClr val="white">
                    <a:lumMod val="50000"/>
                  </a:prstClr>
                </a:solidFill>
                <a:latin typeface="Gill Sans MT" panose="020B0502020104020203" pitchFamily="34" charset="0"/>
                <a:cs typeface="Arial" charset="0"/>
              </a:rPr>
              <a:t>Experts at Delivering Equipment Finance Solutions</a:t>
            </a:r>
            <a:endParaRPr lang="en-US" sz="1600" b="1" dirty="0">
              <a:solidFill>
                <a:prstClr val="white">
                  <a:lumMod val="50000"/>
                </a:prstClr>
              </a:solidFill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8" name="Rectangle 66"/>
          <p:cNvSpPr>
            <a:spLocks noChangeArrowheads="1"/>
          </p:cNvSpPr>
          <p:nvPr userDrawn="1"/>
        </p:nvSpPr>
        <p:spPr bwMode="auto">
          <a:xfrm>
            <a:off x="29" y="7527739"/>
            <a:ext cx="1275338" cy="24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277" tIns="50643" rIns="101277" bIns="50643">
            <a:spAutoFit/>
          </a:bodyPr>
          <a:lstStyle/>
          <a:p>
            <a:pPr defTabSz="908953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prstClr val="black"/>
                </a:solidFill>
                <a:latin typeface="Gill Sans MT Condensed" pitchFamily="34" charset="0"/>
                <a:cs typeface="Arial" charset="0"/>
              </a:rPr>
              <a:t>©2015 TCF Equipment Finance</a:t>
            </a:r>
          </a:p>
        </p:txBody>
      </p:sp>
    </p:spTree>
    <p:extLst>
      <p:ext uri="{BB962C8B-B14F-4D97-AF65-F5344CB8AC3E}">
        <p14:creationId xmlns:p14="http://schemas.microsoft.com/office/powerpoint/2010/main" xmlns="" val="781179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545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  <a:prstGeom prst="rect">
            <a:avLst/>
          </a:prstGeom>
        </p:spPr>
        <p:txBody>
          <a:bodyPr lIns="101277" tIns="50643" rIns="101277" bIns="50643"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639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276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91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255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319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382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446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510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lIns="101277" tIns="50643" rIns="101277" bIns="5064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908953">
              <a:defRPr/>
            </a:pPr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6620" y="6390640"/>
            <a:ext cx="6370320" cy="1227032"/>
          </a:xfrm>
          <a:prstGeom prst="rect">
            <a:avLst/>
          </a:prstGeom>
        </p:spPr>
        <p:txBody>
          <a:bodyPr lIns="101277" tIns="50643" rIns="101277" bIns="5064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908953">
              <a:defRPr/>
            </a:pPr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3C5A1A-AE5D-4ED2-8F66-B61FC483CB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4861560" y="7337248"/>
            <a:ext cx="4945380" cy="594718"/>
          </a:xfrm>
          <a:prstGeom prst="rect">
            <a:avLst/>
          </a:prstGeom>
        </p:spPr>
        <p:txBody>
          <a:bodyPr wrap="square" lIns="101277" tIns="50643" rIns="101277" bIns="50643">
            <a:spAutoFit/>
          </a:bodyPr>
          <a:lstStyle/>
          <a:p>
            <a:pPr algn="ctr" defTabSz="90895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prstClr val="white">
                    <a:lumMod val="50000"/>
                  </a:prstClr>
                </a:solidFill>
                <a:latin typeface="Gill Sans MT" panose="020B0502020104020203" pitchFamily="34" charset="0"/>
                <a:cs typeface="Arial" charset="0"/>
              </a:rPr>
              <a:t>Experts at Delivering Equipment Finance Solutions</a:t>
            </a:r>
            <a:endParaRPr lang="en-US" sz="1600" b="1" dirty="0">
              <a:solidFill>
                <a:prstClr val="white">
                  <a:lumMod val="50000"/>
                </a:prstClr>
              </a:solidFill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251460" y="7235519"/>
            <a:ext cx="670560" cy="301368"/>
          </a:xfrm>
          <a:prstGeom prst="rect">
            <a:avLst/>
          </a:prstGeom>
        </p:spPr>
        <p:txBody>
          <a:bodyPr lIns="101277" tIns="50643" rIns="101277" bIns="50643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908953">
              <a:defRPr/>
            </a:pPr>
            <a:fld id="{FE9D8AAB-6067-4B9A-8592-410A2B72B593}" type="slidenum">
              <a:rPr lang="en-US" smtClean="0"/>
              <a:pPr defTabSz="908953"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66"/>
          <p:cNvSpPr>
            <a:spLocks noChangeArrowheads="1"/>
          </p:cNvSpPr>
          <p:nvPr userDrawn="1"/>
        </p:nvSpPr>
        <p:spPr bwMode="auto">
          <a:xfrm>
            <a:off x="29" y="7527739"/>
            <a:ext cx="1275338" cy="24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277" tIns="50643" rIns="101277" bIns="50643">
            <a:spAutoFit/>
          </a:bodyPr>
          <a:lstStyle/>
          <a:p>
            <a:pPr defTabSz="908953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prstClr val="black"/>
                </a:solidFill>
                <a:latin typeface="Gill Sans MT Condensed" pitchFamily="34" charset="0"/>
                <a:cs typeface="Arial" charset="0"/>
              </a:rPr>
              <a:t>©2015 TCF Equipment Finance</a:t>
            </a:r>
          </a:p>
        </p:txBody>
      </p:sp>
    </p:spTree>
    <p:extLst>
      <p:ext uri="{BB962C8B-B14F-4D97-AF65-F5344CB8AC3E}">
        <p14:creationId xmlns:p14="http://schemas.microsoft.com/office/powerpoint/2010/main" xmlns="" val="4287650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813618"/>
            <a:ext cx="4442460" cy="5129425"/>
          </a:xfrm>
          <a:prstGeom prst="rect">
            <a:avLst/>
          </a:prstGeom>
        </p:spPr>
        <p:txBody>
          <a:bodyPr lIns="101277" tIns="50643" rIns="101277" bIns="50643"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813618"/>
            <a:ext cx="4442460" cy="5129425"/>
          </a:xfrm>
          <a:prstGeom prst="rect">
            <a:avLst/>
          </a:prstGeom>
        </p:spPr>
        <p:txBody>
          <a:bodyPr lIns="101277" tIns="50643" rIns="101277" bIns="50643"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lIns="101277" tIns="50643" rIns="101277" bIns="5064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908953">
              <a:defRPr/>
            </a:pPr>
            <a:endParaRPr lang="en-US" sz="18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6620" y="6390640"/>
            <a:ext cx="6370320" cy="1227032"/>
          </a:xfrm>
          <a:prstGeom prst="rect">
            <a:avLst/>
          </a:prstGeom>
        </p:spPr>
        <p:txBody>
          <a:bodyPr lIns="101277" tIns="50643" rIns="101277" bIns="5064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908953">
              <a:defRPr/>
            </a:pPr>
            <a:endParaRPr lang="en-US" sz="1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4403497-1495-4F66-BCC3-B05AC27B80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4861560" y="7337248"/>
            <a:ext cx="4945380" cy="594718"/>
          </a:xfrm>
          <a:prstGeom prst="rect">
            <a:avLst/>
          </a:prstGeom>
        </p:spPr>
        <p:txBody>
          <a:bodyPr wrap="square" lIns="101277" tIns="50643" rIns="101277" bIns="50643">
            <a:spAutoFit/>
          </a:bodyPr>
          <a:lstStyle/>
          <a:p>
            <a:pPr algn="ctr" defTabSz="90895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prstClr val="white">
                    <a:lumMod val="50000"/>
                  </a:prstClr>
                </a:solidFill>
                <a:latin typeface="Gill Sans MT" panose="020B0502020104020203" pitchFamily="34" charset="0"/>
                <a:cs typeface="Arial" charset="0"/>
              </a:rPr>
              <a:t>Experts at Delivering Equipment Finance Solutions</a:t>
            </a:r>
            <a:endParaRPr lang="en-US" sz="1600" b="1" dirty="0">
              <a:solidFill>
                <a:prstClr val="white">
                  <a:lumMod val="50000"/>
                </a:prstClr>
              </a:solidFill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10" name="Rectangle 66"/>
          <p:cNvSpPr>
            <a:spLocks noChangeArrowheads="1"/>
          </p:cNvSpPr>
          <p:nvPr userDrawn="1"/>
        </p:nvSpPr>
        <p:spPr bwMode="auto">
          <a:xfrm>
            <a:off x="29" y="7527739"/>
            <a:ext cx="1275338" cy="24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277" tIns="50643" rIns="101277" bIns="50643">
            <a:spAutoFit/>
          </a:bodyPr>
          <a:lstStyle/>
          <a:p>
            <a:pPr defTabSz="908953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prstClr val="black"/>
                </a:solidFill>
                <a:latin typeface="Gill Sans MT Condensed" pitchFamily="34" charset="0"/>
                <a:cs typeface="Arial" charset="0"/>
              </a:rPr>
              <a:t>©2015 TCF Equipment Finance</a:t>
            </a:r>
          </a:p>
        </p:txBody>
      </p:sp>
    </p:spTree>
    <p:extLst>
      <p:ext uri="{BB962C8B-B14F-4D97-AF65-F5344CB8AC3E}">
        <p14:creationId xmlns:p14="http://schemas.microsoft.com/office/powerpoint/2010/main" xmlns="" val="3207121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1" y="1739795"/>
            <a:ext cx="4444207" cy="725064"/>
          </a:xfrm>
          <a:prstGeom prst="rect">
            <a:avLst/>
          </a:prstGeom>
        </p:spPr>
        <p:txBody>
          <a:bodyPr lIns="101277" tIns="50643" rIns="101277" bIns="50643" anchor="b"/>
          <a:lstStyle>
            <a:lvl1pPr marL="0" indent="0">
              <a:buNone/>
              <a:defRPr sz="2700" b="1"/>
            </a:lvl1pPr>
            <a:lvl2pPr marL="506391" indent="0">
              <a:buNone/>
              <a:defRPr sz="2200" b="1"/>
            </a:lvl2pPr>
            <a:lvl3pPr marL="1012769" indent="0">
              <a:buNone/>
              <a:defRPr sz="2000" b="1"/>
            </a:lvl3pPr>
            <a:lvl4pPr marL="1519153" indent="0">
              <a:buNone/>
              <a:defRPr sz="1800" b="1"/>
            </a:lvl4pPr>
            <a:lvl5pPr marL="2025533" indent="0">
              <a:buNone/>
              <a:defRPr sz="1800" b="1"/>
            </a:lvl5pPr>
            <a:lvl6pPr marL="2531918" indent="0">
              <a:buNone/>
              <a:defRPr sz="1800" b="1"/>
            </a:lvl6pPr>
            <a:lvl7pPr marL="3038297" indent="0">
              <a:buNone/>
              <a:defRPr sz="1800" b="1"/>
            </a:lvl7pPr>
            <a:lvl8pPr marL="3544686" indent="0">
              <a:buNone/>
              <a:defRPr sz="1800" b="1"/>
            </a:lvl8pPr>
            <a:lvl9pPr marL="4051065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1" y="2464859"/>
            <a:ext cx="4444207" cy="4478126"/>
          </a:xfrm>
          <a:prstGeom prst="rect">
            <a:avLst/>
          </a:prstGeom>
        </p:spPr>
        <p:txBody>
          <a:bodyPr lIns="101277" tIns="50643" rIns="101277" bIns="50643"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84" y="1739795"/>
            <a:ext cx="4445953" cy="725064"/>
          </a:xfrm>
          <a:prstGeom prst="rect">
            <a:avLst/>
          </a:prstGeom>
        </p:spPr>
        <p:txBody>
          <a:bodyPr lIns="101277" tIns="50643" rIns="101277" bIns="50643" anchor="b"/>
          <a:lstStyle>
            <a:lvl1pPr marL="0" indent="0">
              <a:buNone/>
              <a:defRPr sz="2700" b="1"/>
            </a:lvl1pPr>
            <a:lvl2pPr marL="506391" indent="0">
              <a:buNone/>
              <a:defRPr sz="2200" b="1"/>
            </a:lvl2pPr>
            <a:lvl3pPr marL="1012769" indent="0">
              <a:buNone/>
              <a:defRPr sz="2000" b="1"/>
            </a:lvl3pPr>
            <a:lvl4pPr marL="1519153" indent="0">
              <a:buNone/>
              <a:defRPr sz="1800" b="1"/>
            </a:lvl4pPr>
            <a:lvl5pPr marL="2025533" indent="0">
              <a:buNone/>
              <a:defRPr sz="1800" b="1"/>
            </a:lvl5pPr>
            <a:lvl6pPr marL="2531918" indent="0">
              <a:buNone/>
              <a:defRPr sz="1800" b="1"/>
            </a:lvl6pPr>
            <a:lvl7pPr marL="3038297" indent="0">
              <a:buNone/>
              <a:defRPr sz="1800" b="1"/>
            </a:lvl7pPr>
            <a:lvl8pPr marL="3544686" indent="0">
              <a:buNone/>
              <a:defRPr sz="1800" b="1"/>
            </a:lvl8pPr>
            <a:lvl9pPr marL="4051065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84" y="2464859"/>
            <a:ext cx="4445953" cy="4478126"/>
          </a:xfrm>
          <a:prstGeom prst="rect">
            <a:avLst/>
          </a:prstGeom>
        </p:spPr>
        <p:txBody>
          <a:bodyPr lIns="101277" tIns="50643" rIns="101277" bIns="50643"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lIns="101277" tIns="50643" rIns="101277" bIns="5064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908953">
              <a:defRPr/>
            </a:pPr>
            <a:endParaRPr lang="en-US" sz="18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36620" y="6390640"/>
            <a:ext cx="6370320" cy="1227032"/>
          </a:xfrm>
          <a:prstGeom prst="rect">
            <a:avLst/>
          </a:prstGeom>
        </p:spPr>
        <p:txBody>
          <a:bodyPr lIns="101277" tIns="50643" rIns="101277" bIns="5064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908953">
              <a:defRPr/>
            </a:pPr>
            <a:endParaRPr lang="en-US" sz="18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2C1A1B2-6C37-4448-B518-789CDB20D2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861560" y="7337248"/>
            <a:ext cx="4945380" cy="594718"/>
          </a:xfrm>
          <a:prstGeom prst="rect">
            <a:avLst/>
          </a:prstGeom>
        </p:spPr>
        <p:txBody>
          <a:bodyPr wrap="square" lIns="101277" tIns="50643" rIns="101277" bIns="50643">
            <a:spAutoFit/>
          </a:bodyPr>
          <a:lstStyle/>
          <a:p>
            <a:pPr algn="ctr" defTabSz="90895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prstClr val="white">
                    <a:lumMod val="50000"/>
                  </a:prstClr>
                </a:solidFill>
                <a:latin typeface="Gill Sans MT" panose="020B0502020104020203" pitchFamily="34" charset="0"/>
                <a:cs typeface="Arial" charset="0"/>
              </a:rPr>
              <a:t>Experts at Delivering Equipment Finance Solutions</a:t>
            </a:r>
            <a:endParaRPr lang="en-US" sz="1600" b="1" dirty="0">
              <a:solidFill>
                <a:prstClr val="white">
                  <a:lumMod val="50000"/>
                </a:prstClr>
              </a:solidFill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251460" y="7235519"/>
            <a:ext cx="670560" cy="301368"/>
          </a:xfrm>
          <a:prstGeom prst="rect">
            <a:avLst/>
          </a:prstGeom>
        </p:spPr>
        <p:txBody>
          <a:bodyPr lIns="101277" tIns="50643" rIns="101277" bIns="50643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908953">
              <a:defRPr/>
            </a:pPr>
            <a:fld id="{FE9D8AAB-6067-4B9A-8592-410A2B72B593}" type="slidenum">
              <a:rPr lang="en-US" smtClean="0"/>
              <a:pPr defTabSz="908953">
                <a:defRPr/>
              </a:pPr>
              <a:t>‹#›</a:t>
            </a:fld>
            <a:endParaRPr lang="en-US" dirty="0"/>
          </a:p>
        </p:txBody>
      </p:sp>
      <p:sp>
        <p:nvSpPr>
          <p:cNvPr id="12" name="Rectangle 66"/>
          <p:cNvSpPr>
            <a:spLocks noChangeArrowheads="1"/>
          </p:cNvSpPr>
          <p:nvPr userDrawn="1"/>
        </p:nvSpPr>
        <p:spPr bwMode="auto">
          <a:xfrm>
            <a:off x="29" y="7527739"/>
            <a:ext cx="1275338" cy="24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277" tIns="50643" rIns="101277" bIns="50643">
            <a:spAutoFit/>
          </a:bodyPr>
          <a:lstStyle/>
          <a:p>
            <a:pPr defTabSz="908953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prstClr val="black"/>
                </a:solidFill>
                <a:latin typeface="Gill Sans MT Condensed" pitchFamily="34" charset="0"/>
                <a:cs typeface="Arial" charset="0"/>
              </a:rPr>
              <a:t>©2015 TCF Equipment Finance</a:t>
            </a:r>
          </a:p>
        </p:txBody>
      </p:sp>
    </p:spTree>
    <p:extLst>
      <p:ext uri="{BB962C8B-B14F-4D97-AF65-F5344CB8AC3E}">
        <p14:creationId xmlns:p14="http://schemas.microsoft.com/office/powerpoint/2010/main" xmlns="" val="3818869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lIns="101277" tIns="50643" rIns="101277" bIns="5064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908953">
              <a:defRPr/>
            </a:pP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36620" y="6390640"/>
            <a:ext cx="6370320" cy="1227032"/>
          </a:xfrm>
          <a:prstGeom prst="rect">
            <a:avLst/>
          </a:prstGeom>
        </p:spPr>
        <p:txBody>
          <a:bodyPr lIns="101277" tIns="50643" rIns="101277" bIns="5064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908953">
              <a:defRPr/>
            </a:pP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EF1CC5F-200A-4884-BDF6-DA2E65D49F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861560" y="7337248"/>
            <a:ext cx="4945380" cy="594718"/>
          </a:xfrm>
          <a:prstGeom prst="rect">
            <a:avLst/>
          </a:prstGeom>
        </p:spPr>
        <p:txBody>
          <a:bodyPr wrap="square" lIns="101277" tIns="50643" rIns="101277" bIns="50643">
            <a:spAutoFit/>
          </a:bodyPr>
          <a:lstStyle/>
          <a:p>
            <a:pPr algn="ctr" defTabSz="90895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prstClr val="white">
                    <a:lumMod val="50000"/>
                  </a:prstClr>
                </a:solidFill>
                <a:latin typeface="Gill Sans MT" panose="020B0502020104020203" pitchFamily="34" charset="0"/>
                <a:cs typeface="Arial" charset="0"/>
              </a:rPr>
              <a:t>Experts at Delivering Equipment Finance Solutions</a:t>
            </a:r>
            <a:endParaRPr lang="en-US" sz="1600" b="1" dirty="0">
              <a:solidFill>
                <a:prstClr val="white">
                  <a:lumMod val="50000"/>
                </a:prstClr>
              </a:solidFill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251460" y="7235519"/>
            <a:ext cx="670560" cy="301368"/>
          </a:xfrm>
          <a:prstGeom prst="rect">
            <a:avLst/>
          </a:prstGeom>
        </p:spPr>
        <p:txBody>
          <a:bodyPr lIns="101277" tIns="50643" rIns="101277" bIns="50643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908953">
              <a:defRPr/>
            </a:pPr>
            <a:fld id="{FE9D8AAB-6067-4B9A-8592-410A2B72B593}" type="slidenum">
              <a:rPr lang="en-US" smtClean="0"/>
              <a:pPr defTabSz="908953"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66"/>
          <p:cNvSpPr>
            <a:spLocks noChangeArrowheads="1"/>
          </p:cNvSpPr>
          <p:nvPr userDrawn="1"/>
        </p:nvSpPr>
        <p:spPr bwMode="auto">
          <a:xfrm>
            <a:off x="29" y="7527739"/>
            <a:ext cx="1275338" cy="24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277" tIns="50643" rIns="101277" bIns="50643">
            <a:spAutoFit/>
          </a:bodyPr>
          <a:lstStyle/>
          <a:p>
            <a:pPr defTabSz="908953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prstClr val="black"/>
                </a:solidFill>
                <a:latin typeface="Gill Sans MT Condensed" pitchFamily="34" charset="0"/>
                <a:cs typeface="Arial" charset="0"/>
              </a:rPr>
              <a:t>©2015 TCF Equipment Finance</a:t>
            </a:r>
          </a:p>
        </p:txBody>
      </p:sp>
    </p:spTree>
    <p:extLst>
      <p:ext uri="{BB962C8B-B14F-4D97-AF65-F5344CB8AC3E}">
        <p14:creationId xmlns:p14="http://schemas.microsoft.com/office/powerpoint/2010/main" xmlns="" val="983778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lIns="101277" tIns="50643" rIns="101277" bIns="5064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908953">
              <a:defRPr/>
            </a:pPr>
            <a:endParaRPr lang="en-US" sz="1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36620" y="6390640"/>
            <a:ext cx="6370320" cy="1227032"/>
          </a:xfrm>
          <a:prstGeom prst="rect">
            <a:avLst/>
          </a:prstGeom>
        </p:spPr>
        <p:txBody>
          <a:bodyPr lIns="101277" tIns="50643" rIns="101277" bIns="5064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908953">
              <a:defRPr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5659673-6236-4436-AEDF-56A4444168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4861560" y="7337248"/>
            <a:ext cx="4945380" cy="594718"/>
          </a:xfrm>
          <a:prstGeom prst="rect">
            <a:avLst/>
          </a:prstGeom>
        </p:spPr>
        <p:txBody>
          <a:bodyPr wrap="square" lIns="101277" tIns="50643" rIns="101277" bIns="50643">
            <a:spAutoFit/>
          </a:bodyPr>
          <a:lstStyle/>
          <a:p>
            <a:pPr algn="ctr" defTabSz="90895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prstClr val="white">
                    <a:lumMod val="50000"/>
                  </a:prstClr>
                </a:solidFill>
                <a:latin typeface="Gill Sans MT" panose="020B0502020104020203" pitchFamily="34" charset="0"/>
                <a:cs typeface="Arial" charset="0"/>
              </a:rPr>
              <a:t>Experts at Delivering Equipment Finance Solutions</a:t>
            </a:r>
            <a:endParaRPr lang="en-US" sz="1600" b="1" dirty="0">
              <a:solidFill>
                <a:prstClr val="white">
                  <a:lumMod val="50000"/>
                </a:prstClr>
              </a:solidFill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251460" y="7235519"/>
            <a:ext cx="670560" cy="301368"/>
          </a:xfrm>
          <a:prstGeom prst="rect">
            <a:avLst/>
          </a:prstGeom>
        </p:spPr>
        <p:txBody>
          <a:bodyPr lIns="101277" tIns="50643" rIns="101277" bIns="50643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908953">
              <a:defRPr/>
            </a:pPr>
            <a:fld id="{FE9D8AAB-6067-4B9A-8592-410A2B72B593}" type="slidenum">
              <a:rPr lang="en-US" smtClean="0"/>
              <a:pPr defTabSz="908953"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6"/>
          <p:cNvSpPr>
            <a:spLocks noChangeArrowheads="1"/>
          </p:cNvSpPr>
          <p:nvPr userDrawn="1"/>
        </p:nvSpPr>
        <p:spPr bwMode="auto">
          <a:xfrm>
            <a:off x="29" y="7527739"/>
            <a:ext cx="1275338" cy="24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277" tIns="50643" rIns="101277" bIns="50643">
            <a:spAutoFit/>
          </a:bodyPr>
          <a:lstStyle/>
          <a:p>
            <a:pPr defTabSz="908953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prstClr val="black"/>
                </a:solidFill>
                <a:latin typeface="Gill Sans MT Condensed" pitchFamily="34" charset="0"/>
                <a:cs typeface="Arial" charset="0"/>
              </a:rPr>
              <a:t>©2015 TCF Equipment Finance</a:t>
            </a:r>
          </a:p>
        </p:txBody>
      </p:sp>
    </p:spTree>
    <p:extLst>
      <p:ext uri="{BB962C8B-B14F-4D97-AF65-F5344CB8AC3E}">
        <p14:creationId xmlns:p14="http://schemas.microsoft.com/office/powerpoint/2010/main" xmlns="" val="2161274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dea /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3683126"/>
            <a:ext cx="10058400" cy="4089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742" tIns="45366" rIns="90742" bIns="45366"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02920" y="4054352"/>
            <a:ext cx="9052560" cy="1859978"/>
          </a:xfrm>
        </p:spPr>
        <p:txBody>
          <a:bodyPr anchor="t"/>
          <a:lstStyle>
            <a:lvl1pPr algn="l">
              <a:lnSpc>
                <a:spcPct val="80000"/>
              </a:lnSpc>
              <a:defRPr sz="7200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Some big idea goes here. Two lines only.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93718" y="6018213"/>
            <a:ext cx="7829550" cy="1285875"/>
          </a:xfrm>
        </p:spPr>
        <p:txBody>
          <a:bodyPr/>
          <a:lstStyle>
            <a:lvl1pPr marL="0" indent="0">
              <a:buNone/>
              <a:defRPr sz="2000">
                <a:solidFill>
                  <a:srgbClr val="797A7E"/>
                </a:solidFill>
              </a:defRPr>
            </a:lvl1pPr>
            <a:lvl2pPr marL="505386" indent="0">
              <a:buNone/>
              <a:defRPr sz="1800">
                <a:solidFill>
                  <a:schemeClr val="tx2"/>
                </a:solidFill>
              </a:defRPr>
            </a:lvl2pPr>
            <a:lvl3pPr marL="1010761" indent="0">
              <a:buNone/>
              <a:defRPr sz="1600">
                <a:solidFill>
                  <a:schemeClr val="tx2"/>
                </a:solidFill>
              </a:defRPr>
            </a:lvl3pPr>
            <a:lvl4pPr marL="1516137" indent="0">
              <a:buNone/>
              <a:defRPr sz="1400">
                <a:solidFill>
                  <a:schemeClr val="tx2"/>
                </a:solidFill>
              </a:defRPr>
            </a:lvl4pPr>
            <a:lvl5pPr marL="2021511" indent="0">
              <a:buNone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Some text that explain the big idea or used as </a:t>
            </a:r>
            <a:r>
              <a:rPr lang="en-US" dirty="0" err="1" smtClean="0"/>
              <a:t>subheader</a:t>
            </a:r>
            <a:r>
              <a:rPr lang="en-US" dirty="0" smtClean="0"/>
              <a:t>. Should not be more than two lines. Ease of read and speed.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562725" y="6585098"/>
            <a:ext cx="3218688" cy="856624"/>
          </a:xfrm>
          <a:prstGeom prst="rect">
            <a:avLst/>
          </a:prstGeom>
        </p:spPr>
      </p:pic>
      <p:sp>
        <p:nvSpPr>
          <p:cNvPr id="8" name="Rectangle 66"/>
          <p:cNvSpPr>
            <a:spLocks noChangeArrowheads="1"/>
          </p:cNvSpPr>
          <p:nvPr userDrawn="1"/>
        </p:nvSpPr>
        <p:spPr bwMode="auto">
          <a:xfrm>
            <a:off x="228622" y="7382151"/>
            <a:ext cx="7501454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rgbClr val="5A5A5A"/>
                </a:solidFill>
                <a:latin typeface="Gill Sans MT Condensed" pitchFamily="34" charset="0"/>
              </a:rPr>
              <a:t>©2015 TCF Equipment Finance</a:t>
            </a: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332004" y="7094380"/>
            <a:ext cx="2346960" cy="413808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505386" rtl="0" eaLnBrk="1" latinLnBrk="0" hangingPunct="1">
              <a:defRPr sz="1100" kern="1200" baseline="0">
                <a:solidFill>
                  <a:srgbClr val="797A7E"/>
                </a:solidFill>
                <a:latin typeface="+mn-lt"/>
                <a:ea typeface="+mn-ea"/>
                <a:cs typeface="+mn-cs"/>
              </a:defRPr>
            </a:lvl1pPr>
            <a:lvl2pPr marL="505386" algn="l" defTabSz="50538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759" algn="l" defTabSz="50538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6137" algn="l" defTabSz="50538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511" algn="l" defTabSz="50538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890" algn="l" defTabSz="50538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2263" algn="l" defTabSz="50538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643" algn="l" defTabSz="50538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3022" algn="l" defTabSz="50538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5EBD568-362A-FC47-9820-7C4B17D495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70688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5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309457"/>
            <a:ext cx="5622925" cy="6633528"/>
          </a:xfrm>
          <a:prstGeom prst="rect">
            <a:avLst/>
          </a:prstGeom>
        </p:spPr>
        <p:txBody>
          <a:bodyPr lIns="101277" tIns="50643" rIns="101277" bIns="50643"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5" y="1626447"/>
            <a:ext cx="3309144" cy="5316538"/>
          </a:xfrm>
          <a:prstGeom prst="rect">
            <a:avLst/>
          </a:prstGeom>
        </p:spPr>
        <p:txBody>
          <a:bodyPr lIns="101277" tIns="50643" rIns="101277" bIns="50643"/>
          <a:lstStyle>
            <a:lvl1pPr marL="0" indent="0">
              <a:buNone/>
              <a:defRPr sz="1600"/>
            </a:lvl1pPr>
            <a:lvl2pPr marL="506391" indent="0">
              <a:buNone/>
              <a:defRPr sz="1300"/>
            </a:lvl2pPr>
            <a:lvl3pPr marL="1012769" indent="0">
              <a:buNone/>
              <a:defRPr sz="1100"/>
            </a:lvl3pPr>
            <a:lvl4pPr marL="1519153" indent="0">
              <a:buNone/>
              <a:defRPr sz="1000"/>
            </a:lvl4pPr>
            <a:lvl5pPr marL="2025533" indent="0">
              <a:buNone/>
              <a:defRPr sz="1000"/>
            </a:lvl5pPr>
            <a:lvl6pPr marL="2531918" indent="0">
              <a:buNone/>
              <a:defRPr sz="1000"/>
            </a:lvl6pPr>
            <a:lvl7pPr marL="3038297" indent="0">
              <a:buNone/>
              <a:defRPr sz="1000"/>
            </a:lvl7pPr>
            <a:lvl8pPr marL="3544686" indent="0">
              <a:buNone/>
              <a:defRPr sz="1000"/>
            </a:lvl8pPr>
            <a:lvl9pPr marL="405106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lIns="101277" tIns="50643" rIns="101277" bIns="5064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908953">
              <a:defRPr/>
            </a:pPr>
            <a:endParaRPr lang="en-US" sz="18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6620" y="6390640"/>
            <a:ext cx="6370320" cy="1227032"/>
          </a:xfrm>
          <a:prstGeom prst="rect">
            <a:avLst/>
          </a:prstGeom>
        </p:spPr>
        <p:txBody>
          <a:bodyPr lIns="101277" tIns="50643" rIns="101277" bIns="5064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908953">
              <a:defRPr/>
            </a:pPr>
            <a:endParaRPr lang="en-US" sz="1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FA7BDD0-F4BA-486D-9C5C-6F69F13537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4861560" y="7337248"/>
            <a:ext cx="4945380" cy="594718"/>
          </a:xfrm>
          <a:prstGeom prst="rect">
            <a:avLst/>
          </a:prstGeom>
        </p:spPr>
        <p:txBody>
          <a:bodyPr wrap="square" lIns="101277" tIns="50643" rIns="101277" bIns="50643">
            <a:spAutoFit/>
          </a:bodyPr>
          <a:lstStyle/>
          <a:p>
            <a:pPr algn="ctr" defTabSz="90895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prstClr val="white">
                    <a:lumMod val="50000"/>
                  </a:prstClr>
                </a:solidFill>
                <a:latin typeface="Gill Sans MT" panose="020B0502020104020203" pitchFamily="34" charset="0"/>
                <a:cs typeface="Arial" charset="0"/>
              </a:rPr>
              <a:t>Experts at Delivering Equipment Finance Solutions</a:t>
            </a:r>
            <a:endParaRPr lang="en-US" sz="1600" b="1" dirty="0">
              <a:solidFill>
                <a:prstClr val="white">
                  <a:lumMod val="50000"/>
                </a:prstClr>
              </a:solidFill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251460" y="7235519"/>
            <a:ext cx="670560" cy="301368"/>
          </a:xfrm>
          <a:prstGeom prst="rect">
            <a:avLst/>
          </a:prstGeom>
        </p:spPr>
        <p:txBody>
          <a:bodyPr lIns="101277" tIns="50643" rIns="101277" bIns="50643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908953">
              <a:defRPr/>
            </a:pPr>
            <a:fld id="{FE9D8AAB-6067-4B9A-8592-410A2B72B593}" type="slidenum">
              <a:rPr lang="en-US" smtClean="0"/>
              <a:pPr defTabSz="908953"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66"/>
          <p:cNvSpPr>
            <a:spLocks noChangeArrowheads="1"/>
          </p:cNvSpPr>
          <p:nvPr userDrawn="1"/>
        </p:nvSpPr>
        <p:spPr bwMode="auto">
          <a:xfrm>
            <a:off x="29" y="7527739"/>
            <a:ext cx="1275338" cy="24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277" tIns="50643" rIns="101277" bIns="50643">
            <a:spAutoFit/>
          </a:bodyPr>
          <a:lstStyle/>
          <a:p>
            <a:pPr defTabSz="908953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prstClr val="black"/>
                </a:solidFill>
                <a:latin typeface="Gill Sans MT Condensed" pitchFamily="34" charset="0"/>
                <a:cs typeface="Arial" charset="0"/>
              </a:rPr>
              <a:t>©2015 TCF Equipment Finance</a:t>
            </a:r>
          </a:p>
        </p:txBody>
      </p:sp>
    </p:spTree>
    <p:extLst>
      <p:ext uri="{BB962C8B-B14F-4D97-AF65-F5344CB8AC3E}">
        <p14:creationId xmlns:p14="http://schemas.microsoft.com/office/powerpoint/2010/main" xmlns="" val="3230454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  <a:prstGeom prst="rect">
            <a:avLst/>
          </a:prstGeom>
        </p:spPr>
        <p:txBody>
          <a:bodyPr lIns="101277" tIns="50643" rIns="101277" bIns="50643"/>
          <a:lstStyle>
            <a:lvl1pPr marL="0" indent="0">
              <a:buNone/>
              <a:defRPr sz="3600"/>
            </a:lvl1pPr>
            <a:lvl2pPr marL="506391" indent="0">
              <a:buNone/>
              <a:defRPr sz="3100"/>
            </a:lvl2pPr>
            <a:lvl3pPr marL="1012769" indent="0">
              <a:buNone/>
              <a:defRPr sz="2700"/>
            </a:lvl3pPr>
            <a:lvl4pPr marL="1519153" indent="0">
              <a:buNone/>
              <a:defRPr sz="2200"/>
            </a:lvl4pPr>
            <a:lvl5pPr marL="2025533" indent="0">
              <a:buNone/>
              <a:defRPr sz="2200"/>
            </a:lvl5pPr>
            <a:lvl6pPr marL="2531918" indent="0">
              <a:buNone/>
              <a:defRPr sz="2200"/>
            </a:lvl6pPr>
            <a:lvl7pPr marL="3038297" indent="0">
              <a:buNone/>
              <a:defRPr sz="2200"/>
            </a:lvl7pPr>
            <a:lvl8pPr marL="3544686" indent="0">
              <a:buNone/>
              <a:defRPr sz="2200"/>
            </a:lvl8pPr>
            <a:lvl9pPr marL="4051065" indent="0">
              <a:buNone/>
              <a:defRPr sz="22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  <a:prstGeom prst="rect">
            <a:avLst/>
          </a:prstGeom>
        </p:spPr>
        <p:txBody>
          <a:bodyPr lIns="101277" tIns="50643" rIns="101277" bIns="50643"/>
          <a:lstStyle>
            <a:lvl1pPr marL="0" indent="0">
              <a:buNone/>
              <a:defRPr sz="1600"/>
            </a:lvl1pPr>
            <a:lvl2pPr marL="506391" indent="0">
              <a:buNone/>
              <a:defRPr sz="1300"/>
            </a:lvl2pPr>
            <a:lvl3pPr marL="1012769" indent="0">
              <a:buNone/>
              <a:defRPr sz="1100"/>
            </a:lvl3pPr>
            <a:lvl4pPr marL="1519153" indent="0">
              <a:buNone/>
              <a:defRPr sz="1000"/>
            </a:lvl4pPr>
            <a:lvl5pPr marL="2025533" indent="0">
              <a:buNone/>
              <a:defRPr sz="1000"/>
            </a:lvl5pPr>
            <a:lvl6pPr marL="2531918" indent="0">
              <a:buNone/>
              <a:defRPr sz="1000"/>
            </a:lvl6pPr>
            <a:lvl7pPr marL="3038297" indent="0">
              <a:buNone/>
              <a:defRPr sz="1000"/>
            </a:lvl7pPr>
            <a:lvl8pPr marL="3544686" indent="0">
              <a:buNone/>
              <a:defRPr sz="1000"/>
            </a:lvl8pPr>
            <a:lvl9pPr marL="405106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lIns="101277" tIns="50643" rIns="101277" bIns="5064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908953">
              <a:defRPr/>
            </a:pPr>
            <a:endParaRPr lang="en-US" sz="18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6620" y="6390640"/>
            <a:ext cx="6370320" cy="1227032"/>
          </a:xfrm>
          <a:prstGeom prst="rect">
            <a:avLst/>
          </a:prstGeom>
        </p:spPr>
        <p:txBody>
          <a:bodyPr lIns="101277" tIns="50643" rIns="101277" bIns="5064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908953">
              <a:defRPr/>
            </a:pPr>
            <a:endParaRPr lang="en-US" sz="1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BEFEE9F-5C6D-45F8-BCB0-75477DE085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4861560" y="7337248"/>
            <a:ext cx="4945380" cy="594718"/>
          </a:xfrm>
          <a:prstGeom prst="rect">
            <a:avLst/>
          </a:prstGeom>
        </p:spPr>
        <p:txBody>
          <a:bodyPr wrap="square" lIns="101277" tIns="50643" rIns="101277" bIns="50643">
            <a:spAutoFit/>
          </a:bodyPr>
          <a:lstStyle/>
          <a:p>
            <a:pPr algn="ctr" defTabSz="90895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prstClr val="white">
                    <a:lumMod val="50000"/>
                  </a:prstClr>
                </a:solidFill>
                <a:latin typeface="Gill Sans MT" panose="020B0502020104020203" pitchFamily="34" charset="0"/>
                <a:cs typeface="Arial" charset="0"/>
              </a:rPr>
              <a:t>Experts at Delivering Equipment Finance Solutions</a:t>
            </a:r>
            <a:endParaRPr lang="en-US" sz="1600" b="1" dirty="0">
              <a:solidFill>
                <a:prstClr val="white">
                  <a:lumMod val="50000"/>
                </a:prstClr>
              </a:solidFill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251460" y="7235519"/>
            <a:ext cx="670560" cy="301368"/>
          </a:xfrm>
          <a:prstGeom prst="rect">
            <a:avLst/>
          </a:prstGeom>
        </p:spPr>
        <p:txBody>
          <a:bodyPr lIns="101277" tIns="50643" rIns="101277" bIns="50643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908953">
              <a:defRPr/>
            </a:pPr>
            <a:fld id="{FE9D8AAB-6067-4B9A-8592-410A2B72B593}" type="slidenum">
              <a:rPr lang="en-US" smtClean="0"/>
              <a:pPr defTabSz="908953"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66"/>
          <p:cNvSpPr>
            <a:spLocks noChangeArrowheads="1"/>
          </p:cNvSpPr>
          <p:nvPr userDrawn="1"/>
        </p:nvSpPr>
        <p:spPr bwMode="auto">
          <a:xfrm>
            <a:off x="29" y="7527739"/>
            <a:ext cx="1275338" cy="24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277" tIns="50643" rIns="101277" bIns="50643">
            <a:spAutoFit/>
          </a:bodyPr>
          <a:lstStyle/>
          <a:p>
            <a:pPr defTabSz="908953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prstClr val="black"/>
                </a:solidFill>
                <a:latin typeface="Gill Sans MT Condensed" pitchFamily="34" charset="0"/>
                <a:cs typeface="Arial" charset="0"/>
              </a:rPr>
              <a:t>©2015 TCF Equipment Finance</a:t>
            </a:r>
          </a:p>
        </p:txBody>
      </p:sp>
    </p:spTree>
    <p:extLst>
      <p:ext uri="{BB962C8B-B14F-4D97-AF65-F5344CB8AC3E}">
        <p14:creationId xmlns:p14="http://schemas.microsoft.com/office/powerpoint/2010/main" xmlns="" val="3253846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1813618"/>
            <a:ext cx="9052560" cy="5129425"/>
          </a:xfrm>
          <a:prstGeom prst="rect">
            <a:avLst/>
          </a:prstGeom>
        </p:spPr>
        <p:txBody>
          <a:bodyPr vert="eaVert" lIns="101277" tIns="50643" rIns="101277" bIns="50643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lIns="101277" tIns="50643" rIns="101277" bIns="5064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908953">
              <a:defRPr/>
            </a:pPr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6620" y="6390640"/>
            <a:ext cx="6370320" cy="1227032"/>
          </a:xfrm>
          <a:prstGeom prst="rect">
            <a:avLst/>
          </a:prstGeom>
        </p:spPr>
        <p:txBody>
          <a:bodyPr lIns="101277" tIns="50643" rIns="101277" bIns="5064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908953">
              <a:defRPr/>
            </a:pPr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5106B3E-B648-4081-B379-0421E63321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4861560" y="7337248"/>
            <a:ext cx="4945380" cy="594718"/>
          </a:xfrm>
          <a:prstGeom prst="rect">
            <a:avLst/>
          </a:prstGeom>
        </p:spPr>
        <p:txBody>
          <a:bodyPr wrap="square" lIns="101277" tIns="50643" rIns="101277" bIns="50643">
            <a:spAutoFit/>
          </a:bodyPr>
          <a:lstStyle/>
          <a:p>
            <a:pPr algn="ctr" defTabSz="90895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prstClr val="white">
                    <a:lumMod val="50000"/>
                  </a:prstClr>
                </a:solidFill>
                <a:latin typeface="Gill Sans MT" panose="020B0502020104020203" pitchFamily="34" charset="0"/>
                <a:cs typeface="Arial" charset="0"/>
              </a:rPr>
              <a:t>Experts at Delivering Equipment Finance Solutions</a:t>
            </a:r>
            <a:endParaRPr lang="en-US" sz="1600" b="1" dirty="0">
              <a:solidFill>
                <a:prstClr val="white">
                  <a:lumMod val="50000"/>
                </a:prstClr>
              </a:solidFill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251460" y="7235519"/>
            <a:ext cx="670560" cy="301368"/>
          </a:xfrm>
          <a:prstGeom prst="rect">
            <a:avLst/>
          </a:prstGeom>
        </p:spPr>
        <p:txBody>
          <a:bodyPr lIns="101277" tIns="50643" rIns="101277" bIns="50643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908953">
              <a:defRPr/>
            </a:pPr>
            <a:fld id="{FE9D8AAB-6067-4B9A-8592-410A2B72B593}" type="slidenum">
              <a:rPr lang="en-US" smtClean="0"/>
              <a:pPr defTabSz="908953"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66"/>
          <p:cNvSpPr>
            <a:spLocks noChangeArrowheads="1"/>
          </p:cNvSpPr>
          <p:nvPr userDrawn="1"/>
        </p:nvSpPr>
        <p:spPr bwMode="auto">
          <a:xfrm>
            <a:off x="29" y="7527739"/>
            <a:ext cx="1275338" cy="24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277" tIns="50643" rIns="101277" bIns="50643">
            <a:spAutoFit/>
          </a:bodyPr>
          <a:lstStyle/>
          <a:p>
            <a:pPr defTabSz="908953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prstClr val="black"/>
                </a:solidFill>
                <a:latin typeface="Gill Sans MT Condensed" pitchFamily="34" charset="0"/>
                <a:cs typeface="Arial" charset="0"/>
              </a:rPr>
              <a:t>©2015 TCF Equipment Finance</a:t>
            </a:r>
          </a:p>
        </p:txBody>
      </p:sp>
    </p:spTree>
    <p:extLst>
      <p:ext uri="{BB962C8B-B14F-4D97-AF65-F5344CB8AC3E}">
        <p14:creationId xmlns:p14="http://schemas.microsoft.com/office/powerpoint/2010/main" xmlns="" val="1443945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311257"/>
            <a:ext cx="2263140" cy="66317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11257"/>
            <a:ext cx="6621780" cy="6631728"/>
          </a:xfrm>
          <a:prstGeom prst="rect">
            <a:avLst/>
          </a:prstGeom>
        </p:spPr>
        <p:txBody>
          <a:bodyPr vert="eaVert" lIns="101277" tIns="50643" rIns="101277" bIns="50643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lIns="101277" tIns="50643" rIns="101277" bIns="5064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908953">
              <a:defRPr/>
            </a:pPr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6620" y="6390640"/>
            <a:ext cx="6370320" cy="1227032"/>
          </a:xfrm>
          <a:prstGeom prst="rect">
            <a:avLst/>
          </a:prstGeom>
        </p:spPr>
        <p:txBody>
          <a:bodyPr lIns="101277" tIns="50643" rIns="101277" bIns="5064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908953">
              <a:defRPr/>
            </a:pPr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E0A13D3-8B01-45C5-B17A-9DE8C647A2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4861560" y="7337248"/>
            <a:ext cx="4945380" cy="594718"/>
          </a:xfrm>
          <a:prstGeom prst="rect">
            <a:avLst/>
          </a:prstGeom>
        </p:spPr>
        <p:txBody>
          <a:bodyPr wrap="square" lIns="101277" tIns="50643" rIns="101277" bIns="50643">
            <a:spAutoFit/>
          </a:bodyPr>
          <a:lstStyle/>
          <a:p>
            <a:pPr algn="ctr" defTabSz="90895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prstClr val="white">
                    <a:lumMod val="50000"/>
                  </a:prstClr>
                </a:solidFill>
                <a:latin typeface="Gill Sans MT" panose="020B0502020104020203" pitchFamily="34" charset="0"/>
                <a:cs typeface="Arial" charset="0"/>
              </a:rPr>
              <a:t>Experts at Delivering Equipment Finance Solutions</a:t>
            </a:r>
            <a:endParaRPr lang="en-US" sz="1600" b="1" dirty="0">
              <a:solidFill>
                <a:prstClr val="white">
                  <a:lumMod val="50000"/>
                </a:prstClr>
              </a:solidFill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67640" y="7226348"/>
            <a:ext cx="670560" cy="301368"/>
          </a:xfrm>
          <a:prstGeom prst="rect">
            <a:avLst/>
          </a:prstGeom>
        </p:spPr>
        <p:txBody>
          <a:bodyPr lIns="101277" tIns="50643" rIns="101277" bIns="50643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908953">
              <a:defRPr/>
            </a:pPr>
            <a:fld id="{FE9D8AAB-6067-4B9A-8592-410A2B72B593}" type="slidenum">
              <a:rPr lang="en-US" smtClean="0"/>
              <a:pPr defTabSz="908953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2705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" y="0"/>
            <a:ext cx="9806940" cy="86883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67640" y="1088660"/>
            <a:ext cx="9639300" cy="6079220"/>
          </a:xfrm>
          <a:prstGeom prst="rect">
            <a:avLst/>
          </a:prstGeom>
        </p:spPr>
        <p:txBody>
          <a:bodyPr lIns="101277" tIns="50643" rIns="101277" bIns="50643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4861560" y="7337248"/>
            <a:ext cx="4945380" cy="594718"/>
          </a:xfrm>
          <a:prstGeom prst="rect">
            <a:avLst/>
          </a:prstGeom>
        </p:spPr>
        <p:txBody>
          <a:bodyPr wrap="square" lIns="101277" tIns="50643" rIns="101277" bIns="50643">
            <a:spAutoFit/>
          </a:bodyPr>
          <a:lstStyle/>
          <a:p>
            <a:pPr algn="ctr" defTabSz="90895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prstClr val="white">
                    <a:lumMod val="50000"/>
                  </a:prstClr>
                </a:solidFill>
                <a:latin typeface="Gill Sans MT" panose="020B0502020104020203" pitchFamily="34" charset="0"/>
                <a:cs typeface="Arial" charset="0"/>
              </a:rPr>
              <a:t>Experts at Delivering Equipment Finance Solutions</a:t>
            </a:r>
            <a:endParaRPr lang="en-US" sz="1600" b="1" dirty="0">
              <a:solidFill>
                <a:prstClr val="white">
                  <a:lumMod val="50000"/>
                </a:prstClr>
              </a:solidFill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44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2"/>
            <a:ext cx="854964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  <a:prstGeom prst="rect">
            <a:avLst/>
          </a:prstGeom>
        </p:spPr>
        <p:txBody>
          <a:bodyPr lIns="101882" tIns="50941" rIns="101882" bIns="50941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lIns="101882" tIns="50941" rIns="101882" bIns="5094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6620" y="6390640"/>
            <a:ext cx="6370320" cy="1227032"/>
          </a:xfrm>
          <a:prstGeom prst="rect">
            <a:avLst/>
          </a:prstGeom>
        </p:spPr>
        <p:txBody>
          <a:bodyPr lIns="101882" tIns="50941" rIns="101882" bIns="5094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C394B12-3417-4487-A2FC-29A3B9C778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251460" y="7235517"/>
            <a:ext cx="670560" cy="301368"/>
          </a:xfrm>
          <a:prstGeom prst="rect">
            <a:avLst/>
          </a:prstGeom>
        </p:spPr>
        <p:txBody>
          <a:bodyPr lIns="101882" tIns="50941" rIns="101882" bIns="50941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914400">
              <a:defRPr/>
            </a:pPr>
            <a:fld id="{FE9D8AAB-6067-4B9A-8592-410A2B72B593}" type="slidenum">
              <a:rPr lang="en-US" smtClean="0"/>
              <a:pPr defTabSz="914400"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66"/>
          <p:cNvSpPr>
            <a:spLocks noChangeArrowheads="1"/>
          </p:cNvSpPr>
          <p:nvPr userDrawn="1"/>
        </p:nvSpPr>
        <p:spPr bwMode="auto">
          <a:xfrm>
            <a:off x="0" y="7527713"/>
            <a:ext cx="1276560" cy="241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882" tIns="50941" rIns="101882" bIns="50941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prstClr val="black"/>
                </a:solidFill>
                <a:latin typeface="Gill Sans MT Condensed" pitchFamily="34" charset="0"/>
                <a:cs typeface="Arial" charset="0"/>
              </a:rPr>
              <a:t>©2015 TCF Equipment Finance</a:t>
            </a:r>
          </a:p>
        </p:txBody>
      </p:sp>
    </p:spTree>
    <p:extLst>
      <p:ext uri="{BB962C8B-B14F-4D97-AF65-F5344CB8AC3E}">
        <p14:creationId xmlns:p14="http://schemas.microsoft.com/office/powerpoint/2010/main" xmlns="" val="1611570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813560"/>
            <a:ext cx="9052560" cy="5129425"/>
          </a:xfrm>
          <a:prstGeom prst="rect">
            <a:avLst/>
          </a:prstGeom>
        </p:spPr>
        <p:txBody>
          <a:bodyPr lIns="101882" tIns="50941" rIns="101882" bIns="5094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6620" y="6390640"/>
            <a:ext cx="6370320" cy="1227032"/>
          </a:xfrm>
          <a:prstGeom prst="rect">
            <a:avLst/>
          </a:prstGeom>
        </p:spPr>
        <p:txBody>
          <a:bodyPr lIns="101882" tIns="50941" rIns="101882" bIns="5094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67640" y="7226346"/>
            <a:ext cx="670560" cy="301368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9D8AAB-6067-4B9A-8592-410A2B72B59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4861560" y="7337227"/>
            <a:ext cx="4945380" cy="595319"/>
          </a:xfrm>
          <a:prstGeom prst="rect">
            <a:avLst/>
          </a:prstGeom>
        </p:spPr>
        <p:txBody>
          <a:bodyPr wrap="square" lIns="101882" tIns="50941" rIns="101882" bIns="50941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prstClr val="white">
                    <a:lumMod val="50000"/>
                  </a:prstClr>
                </a:solidFill>
                <a:latin typeface="Gill Sans MT" panose="020B0502020104020203" pitchFamily="34" charset="0"/>
                <a:cs typeface="Arial" charset="0"/>
              </a:rPr>
              <a:t>Experts at Delivering Equipment Finance Solutions</a:t>
            </a:r>
            <a:endParaRPr lang="en-US" sz="1600" b="1" dirty="0">
              <a:solidFill>
                <a:prstClr val="white">
                  <a:lumMod val="50000"/>
                </a:prstClr>
              </a:solidFill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8" name="Rectangle 66"/>
          <p:cNvSpPr>
            <a:spLocks noChangeArrowheads="1"/>
          </p:cNvSpPr>
          <p:nvPr userDrawn="1"/>
        </p:nvSpPr>
        <p:spPr bwMode="auto">
          <a:xfrm>
            <a:off x="0" y="7527713"/>
            <a:ext cx="1276560" cy="241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882" tIns="50941" rIns="101882" bIns="50941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prstClr val="black"/>
                </a:solidFill>
                <a:latin typeface="Gill Sans MT Condensed" pitchFamily="34" charset="0"/>
                <a:cs typeface="Arial" charset="0"/>
              </a:rPr>
              <a:t>©2015 TCF Equipment Finance</a:t>
            </a:r>
          </a:p>
        </p:txBody>
      </p:sp>
    </p:spTree>
    <p:extLst>
      <p:ext uri="{BB962C8B-B14F-4D97-AF65-F5344CB8AC3E}">
        <p14:creationId xmlns:p14="http://schemas.microsoft.com/office/powerpoint/2010/main" xmlns="" val="2927519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  <a:prstGeom prst="rect">
            <a:avLst/>
          </a:prstGeom>
        </p:spPr>
        <p:txBody>
          <a:bodyPr lIns="101882" tIns="50941" rIns="101882" bIns="50941"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lIns="101882" tIns="50941" rIns="101882" bIns="5094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6620" y="6390640"/>
            <a:ext cx="6370320" cy="1227032"/>
          </a:xfrm>
          <a:prstGeom prst="rect">
            <a:avLst/>
          </a:prstGeom>
        </p:spPr>
        <p:txBody>
          <a:bodyPr lIns="101882" tIns="50941" rIns="101882" bIns="5094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3C5A1A-AE5D-4ED2-8F66-B61FC483CB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4861560" y="7337227"/>
            <a:ext cx="4945380" cy="595319"/>
          </a:xfrm>
          <a:prstGeom prst="rect">
            <a:avLst/>
          </a:prstGeom>
        </p:spPr>
        <p:txBody>
          <a:bodyPr wrap="square" lIns="101882" tIns="50941" rIns="101882" bIns="50941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prstClr val="white">
                    <a:lumMod val="50000"/>
                  </a:prstClr>
                </a:solidFill>
                <a:latin typeface="Gill Sans MT" panose="020B0502020104020203" pitchFamily="34" charset="0"/>
                <a:cs typeface="Arial" charset="0"/>
              </a:rPr>
              <a:t>Experts at Delivering Equipment Finance Solutions</a:t>
            </a:r>
            <a:endParaRPr lang="en-US" sz="1600" b="1" dirty="0">
              <a:solidFill>
                <a:prstClr val="white">
                  <a:lumMod val="50000"/>
                </a:prstClr>
              </a:solidFill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251460" y="7235517"/>
            <a:ext cx="670560" cy="301368"/>
          </a:xfrm>
          <a:prstGeom prst="rect">
            <a:avLst/>
          </a:prstGeom>
        </p:spPr>
        <p:txBody>
          <a:bodyPr lIns="101882" tIns="50941" rIns="101882" bIns="50941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914400">
              <a:defRPr/>
            </a:pPr>
            <a:fld id="{FE9D8AAB-6067-4B9A-8592-410A2B72B593}" type="slidenum">
              <a:rPr lang="en-US" smtClean="0"/>
              <a:pPr defTabSz="914400"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66"/>
          <p:cNvSpPr>
            <a:spLocks noChangeArrowheads="1"/>
          </p:cNvSpPr>
          <p:nvPr userDrawn="1"/>
        </p:nvSpPr>
        <p:spPr bwMode="auto">
          <a:xfrm>
            <a:off x="0" y="7527713"/>
            <a:ext cx="1276560" cy="241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882" tIns="50941" rIns="101882" bIns="50941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prstClr val="black"/>
                </a:solidFill>
                <a:latin typeface="Gill Sans MT Condensed" pitchFamily="34" charset="0"/>
                <a:cs typeface="Arial" charset="0"/>
              </a:rPr>
              <a:t>©2015 TCF Equipment Finance</a:t>
            </a:r>
          </a:p>
        </p:txBody>
      </p:sp>
    </p:spTree>
    <p:extLst>
      <p:ext uri="{BB962C8B-B14F-4D97-AF65-F5344CB8AC3E}">
        <p14:creationId xmlns:p14="http://schemas.microsoft.com/office/powerpoint/2010/main" xmlns="" val="608943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813560"/>
            <a:ext cx="4442460" cy="5129425"/>
          </a:xfrm>
          <a:prstGeom prst="rect">
            <a:avLst/>
          </a:prstGeom>
        </p:spPr>
        <p:txBody>
          <a:bodyPr lIns="101882" tIns="50941" rIns="101882" bIns="50941"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813560"/>
            <a:ext cx="4442460" cy="5129425"/>
          </a:xfrm>
          <a:prstGeom prst="rect">
            <a:avLst/>
          </a:prstGeom>
        </p:spPr>
        <p:txBody>
          <a:bodyPr lIns="101882" tIns="50941" rIns="101882" bIns="50941"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lIns="101882" tIns="50941" rIns="101882" bIns="5094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en-US" sz="18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6620" y="6390640"/>
            <a:ext cx="6370320" cy="1227032"/>
          </a:xfrm>
          <a:prstGeom prst="rect">
            <a:avLst/>
          </a:prstGeom>
        </p:spPr>
        <p:txBody>
          <a:bodyPr lIns="101882" tIns="50941" rIns="101882" bIns="5094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en-US" sz="1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4403497-1495-4F66-BCC3-B05AC27B80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4861560" y="7337227"/>
            <a:ext cx="4945380" cy="595319"/>
          </a:xfrm>
          <a:prstGeom prst="rect">
            <a:avLst/>
          </a:prstGeom>
        </p:spPr>
        <p:txBody>
          <a:bodyPr wrap="square" lIns="101882" tIns="50941" rIns="101882" bIns="50941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prstClr val="white">
                    <a:lumMod val="50000"/>
                  </a:prstClr>
                </a:solidFill>
                <a:latin typeface="Gill Sans MT" panose="020B0502020104020203" pitchFamily="34" charset="0"/>
                <a:cs typeface="Arial" charset="0"/>
              </a:rPr>
              <a:t>Experts at Delivering Equipment Finance Solutions</a:t>
            </a:r>
            <a:endParaRPr lang="en-US" sz="1600" b="1" dirty="0">
              <a:solidFill>
                <a:prstClr val="white">
                  <a:lumMod val="50000"/>
                </a:prstClr>
              </a:solidFill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10" name="Rectangle 66"/>
          <p:cNvSpPr>
            <a:spLocks noChangeArrowheads="1"/>
          </p:cNvSpPr>
          <p:nvPr userDrawn="1"/>
        </p:nvSpPr>
        <p:spPr bwMode="auto">
          <a:xfrm>
            <a:off x="0" y="7527713"/>
            <a:ext cx="1276560" cy="241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882" tIns="50941" rIns="101882" bIns="50941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prstClr val="black"/>
                </a:solidFill>
                <a:latin typeface="Gill Sans MT Condensed" pitchFamily="34" charset="0"/>
                <a:cs typeface="Arial" charset="0"/>
              </a:rPr>
              <a:t>©2015 TCF Equipment Finance</a:t>
            </a:r>
          </a:p>
        </p:txBody>
      </p:sp>
    </p:spTree>
    <p:extLst>
      <p:ext uri="{BB962C8B-B14F-4D97-AF65-F5344CB8AC3E}">
        <p14:creationId xmlns:p14="http://schemas.microsoft.com/office/powerpoint/2010/main" xmlns="" val="2887823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739795"/>
            <a:ext cx="4444207" cy="725064"/>
          </a:xfrm>
          <a:prstGeom prst="rect">
            <a:avLst/>
          </a:prstGeom>
        </p:spPr>
        <p:txBody>
          <a:bodyPr lIns="101882" tIns="50941" rIns="101882" bIns="50941"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464859"/>
            <a:ext cx="4444207" cy="4478126"/>
          </a:xfrm>
          <a:prstGeom prst="rect">
            <a:avLst/>
          </a:prstGeom>
        </p:spPr>
        <p:txBody>
          <a:bodyPr lIns="101882" tIns="50941" rIns="101882" bIns="50941"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739795"/>
            <a:ext cx="4445953" cy="725064"/>
          </a:xfrm>
          <a:prstGeom prst="rect">
            <a:avLst/>
          </a:prstGeom>
        </p:spPr>
        <p:txBody>
          <a:bodyPr lIns="101882" tIns="50941" rIns="101882" bIns="50941"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464859"/>
            <a:ext cx="4445953" cy="4478126"/>
          </a:xfrm>
          <a:prstGeom prst="rect">
            <a:avLst/>
          </a:prstGeom>
        </p:spPr>
        <p:txBody>
          <a:bodyPr lIns="101882" tIns="50941" rIns="101882" bIns="50941"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lIns="101882" tIns="50941" rIns="101882" bIns="5094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en-US" sz="18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36620" y="6390640"/>
            <a:ext cx="6370320" cy="1227032"/>
          </a:xfrm>
          <a:prstGeom prst="rect">
            <a:avLst/>
          </a:prstGeom>
        </p:spPr>
        <p:txBody>
          <a:bodyPr lIns="101882" tIns="50941" rIns="101882" bIns="5094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en-US" sz="18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2C1A1B2-6C37-4448-B518-789CDB20D2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861560" y="7337227"/>
            <a:ext cx="4945380" cy="595319"/>
          </a:xfrm>
          <a:prstGeom prst="rect">
            <a:avLst/>
          </a:prstGeom>
        </p:spPr>
        <p:txBody>
          <a:bodyPr wrap="square" lIns="101882" tIns="50941" rIns="101882" bIns="50941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prstClr val="white">
                    <a:lumMod val="50000"/>
                  </a:prstClr>
                </a:solidFill>
                <a:latin typeface="Gill Sans MT" panose="020B0502020104020203" pitchFamily="34" charset="0"/>
                <a:cs typeface="Arial" charset="0"/>
              </a:rPr>
              <a:t>Experts at Delivering Equipment Finance Solutions</a:t>
            </a:r>
            <a:endParaRPr lang="en-US" sz="1600" b="1" dirty="0">
              <a:solidFill>
                <a:prstClr val="white">
                  <a:lumMod val="50000"/>
                </a:prstClr>
              </a:solidFill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251460" y="7235517"/>
            <a:ext cx="670560" cy="301368"/>
          </a:xfrm>
          <a:prstGeom prst="rect">
            <a:avLst/>
          </a:prstGeom>
        </p:spPr>
        <p:txBody>
          <a:bodyPr lIns="101882" tIns="50941" rIns="101882" bIns="50941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914400">
              <a:defRPr/>
            </a:pPr>
            <a:fld id="{FE9D8AAB-6067-4B9A-8592-410A2B72B593}" type="slidenum">
              <a:rPr lang="en-US" smtClean="0"/>
              <a:pPr defTabSz="914400">
                <a:defRPr/>
              </a:pPr>
              <a:t>‹#›</a:t>
            </a:fld>
            <a:endParaRPr lang="en-US" dirty="0"/>
          </a:p>
        </p:txBody>
      </p:sp>
      <p:sp>
        <p:nvSpPr>
          <p:cNvPr id="12" name="Rectangle 66"/>
          <p:cNvSpPr>
            <a:spLocks noChangeArrowheads="1"/>
          </p:cNvSpPr>
          <p:nvPr userDrawn="1"/>
        </p:nvSpPr>
        <p:spPr bwMode="auto">
          <a:xfrm>
            <a:off x="0" y="7527713"/>
            <a:ext cx="1276560" cy="241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882" tIns="50941" rIns="101882" bIns="50941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prstClr val="black"/>
                </a:solidFill>
                <a:latin typeface="Gill Sans MT Condensed" pitchFamily="34" charset="0"/>
                <a:cs typeface="Arial" charset="0"/>
              </a:rPr>
              <a:t>©2015 TCF Equipment Finance</a:t>
            </a:r>
          </a:p>
        </p:txBody>
      </p:sp>
    </p:spTree>
    <p:extLst>
      <p:ext uri="{BB962C8B-B14F-4D97-AF65-F5344CB8AC3E}">
        <p14:creationId xmlns:p14="http://schemas.microsoft.com/office/powerpoint/2010/main" xmlns="" val="637817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797A7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2"/>
              </a:buClr>
              <a:defRPr>
                <a:solidFill>
                  <a:srgbClr val="797A7E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rgbClr val="797A7E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rgbClr val="797A7E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rgbClr val="797A7E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rgbClr val="797A7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Rectangle 7"/>
          <p:cNvSpPr/>
          <p:nvPr userDrawn="1"/>
        </p:nvSpPr>
        <p:spPr>
          <a:xfrm flipH="1">
            <a:off x="497430" y="1258285"/>
            <a:ext cx="9601200" cy="2743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742" tIns="45366" rIns="90742" bIns="45366" rtlCol="0" anchor="ctr"/>
          <a:lstStyle/>
          <a:p>
            <a:pPr algn="ctr"/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562725" y="6585098"/>
            <a:ext cx="3218688" cy="856624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6539844" y="7286601"/>
            <a:ext cx="3145432" cy="285347"/>
          </a:xfrm>
          <a:prstGeom prst="rect">
            <a:avLst/>
          </a:prstGeom>
        </p:spPr>
        <p:txBody>
          <a:bodyPr wrap="square" lIns="90742" tIns="45366" rIns="90742" bIns="45366">
            <a:spAutoFit/>
          </a:bodyPr>
          <a:lstStyle/>
          <a:p>
            <a:pPr lvl="0" algn="r">
              <a:spcBef>
                <a:spcPct val="20000"/>
              </a:spcBef>
              <a:buClr>
                <a:srgbClr val="EF6E15"/>
              </a:buClr>
            </a:pPr>
            <a:r>
              <a:rPr lang="en-US" sz="1200" b="0" i="1" dirty="0">
                <a:solidFill>
                  <a:srgbClr val="797A7E"/>
                </a:solidFill>
                <a:latin typeface="Soleto" panose="020B0606020203030204" pitchFamily="34" charset="0"/>
              </a:rPr>
              <a:t> </a:t>
            </a:r>
            <a:r>
              <a:rPr lang="en-US" sz="1200" b="0" i="1" dirty="0" smtClean="0">
                <a:solidFill>
                  <a:srgbClr val="797A7E"/>
                </a:solidFill>
                <a:latin typeface="Soleto" panose="020B0606020203030204" pitchFamily="34" charset="0"/>
              </a:rPr>
              <a:t>Delivering</a:t>
            </a:r>
            <a:r>
              <a:rPr lang="en-US" sz="1200" b="0" i="1" baseline="0" dirty="0" smtClean="0">
                <a:solidFill>
                  <a:srgbClr val="797A7E"/>
                </a:solidFill>
                <a:latin typeface="Soleto" panose="020B0606020203030204" pitchFamily="34" charset="0"/>
              </a:rPr>
              <a:t> finance solutions.</a:t>
            </a:r>
            <a:endParaRPr lang="en-US" sz="1200" b="0" i="1" dirty="0">
              <a:solidFill>
                <a:srgbClr val="797A7E"/>
              </a:solidFill>
              <a:latin typeface="Soleto" panose="020B0606020203030204" pitchFamily="34" charset="0"/>
            </a:endParaRP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332004" y="7094380"/>
            <a:ext cx="2346960" cy="413808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505386" rtl="0" eaLnBrk="1" latinLnBrk="0" hangingPunct="1">
              <a:defRPr sz="1100" kern="1200" baseline="0">
                <a:solidFill>
                  <a:srgbClr val="797A7E"/>
                </a:solidFill>
                <a:latin typeface="+mn-lt"/>
                <a:ea typeface="+mn-ea"/>
                <a:cs typeface="+mn-cs"/>
              </a:defRPr>
            </a:lvl1pPr>
            <a:lvl2pPr marL="505386" algn="l" defTabSz="50538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759" algn="l" defTabSz="50538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6137" algn="l" defTabSz="50538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511" algn="l" defTabSz="50538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890" algn="l" defTabSz="50538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2263" algn="l" defTabSz="50538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643" algn="l" defTabSz="50538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3022" algn="l" defTabSz="50538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5EBD568-362A-FC47-9820-7C4B17D495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02952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lIns="101882" tIns="50941" rIns="101882" bIns="5094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36620" y="6390640"/>
            <a:ext cx="6370320" cy="1227032"/>
          </a:xfrm>
          <a:prstGeom prst="rect">
            <a:avLst/>
          </a:prstGeom>
        </p:spPr>
        <p:txBody>
          <a:bodyPr lIns="101882" tIns="50941" rIns="101882" bIns="5094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EF1CC5F-200A-4884-BDF6-DA2E65D49F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861560" y="7337227"/>
            <a:ext cx="4945380" cy="595319"/>
          </a:xfrm>
          <a:prstGeom prst="rect">
            <a:avLst/>
          </a:prstGeom>
        </p:spPr>
        <p:txBody>
          <a:bodyPr wrap="square" lIns="101882" tIns="50941" rIns="101882" bIns="50941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prstClr val="white">
                    <a:lumMod val="50000"/>
                  </a:prstClr>
                </a:solidFill>
                <a:latin typeface="Gill Sans MT" panose="020B0502020104020203" pitchFamily="34" charset="0"/>
                <a:cs typeface="Arial" charset="0"/>
              </a:rPr>
              <a:t>Experts at Delivering Equipment Finance Solutions</a:t>
            </a:r>
            <a:endParaRPr lang="en-US" sz="1600" b="1" dirty="0">
              <a:solidFill>
                <a:prstClr val="white">
                  <a:lumMod val="50000"/>
                </a:prstClr>
              </a:solidFill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251460" y="7235517"/>
            <a:ext cx="670560" cy="301368"/>
          </a:xfrm>
          <a:prstGeom prst="rect">
            <a:avLst/>
          </a:prstGeom>
        </p:spPr>
        <p:txBody>
          <a:bodyPr lIns="101882" tIns="50941" rIns="101882" bIns="50941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914400">
              <a:defRPr/>
            </a:pPr>
            <a:fld id="{FE9D8AAB-6067-4B9A-8592-410A2B72B593}" type="slidenum">
              <a:rPr lang="en-US" smtClean="0"/>
              <a:pPr defTabSz="914400"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66"/>
          <p:cNvSpPr>
            <a:spLocks noChangeArrowheads="1"/>
          </p:cNvSpPr>
          <p:nvPr userDrawn="1"/>
        </p:nvSpPr>
        <p:spPr bwMode="auto">
          <a:xfrm>
            <a:off x="0" y="7527713"/>
            <a:ext cx="1276560" cy="241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882" tIns="50941" rIns="101882" bIns="50941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prstClr val="black"/>
                </a:solidFill>
                <a:latin typeface="Gill Sans MT Condensed" pitchFamily="34" charset="0"/>
                <a:cs typeface="Arial" charset="0"/>
              </a:rPr>
              <a:t>©2015 TCF Equipment Finance</a:t>
            </a:r>
          </a:p>
        </p:txBody>
      </p:sp>
    </p:spTree>
    <p:extLst>
      <p:ext uri="{BB962C8B-B14F-4D97-AF65-F5344CB8AC3E}">
        <p14:creationId xmlns:p14="http://schemas.microsoft.com/office/powerpoint/2010/main" xmlns="" val="2587625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lIns="101882" tIns="50941" rIns="101882" bIns="5094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en-US" sz="1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36620" y="6390640"/>
            <a:ext cx="6370320" cy="1227032"/>
          </a:xfrm>
          <a:prstGeom prst="rect">
            <a:avLst/>
          </a:prstGeom>
        </p:spPr>
        <p:txBody>
          <a:bodyPr lIns="101882" tIns="50941" rIns="101882" bIns="5094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5659673-6236-4436-AEDF-56A4444168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4861560" y="7337227"/>
            <a:ext cx="4945380" cy="595319"/>
          </a:xfrm>
          <a:prstGeom prst="rect">
            <a:avLst/>
          </a:prstGeom>
        </p:spPr>
        <p:txBody>
          <a:bodyPr wrap="square" lIns="101882" tIns="50941" rIns="101882" bIns="50941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prstClr val="white">
                    <a:lumMod val="50000"/>
                  </a:prstClr>
                </a:solidFill>
                <a:latin typeface="Gill Sans MT" panose="020B0502020104020203" pitchFamily="34" charset="0"/>
                <a:cs typeface="Arial" charset="0"/>
              </a:rPr>
              <a:t>Experts at Delivering Equipment Finance Solutions</a:t>
            </a:r>
            <a:endParaRPr lang="en-US" sz="1600" b="1" dirty="0">
              <a:solidFill>
                <a:prstClr val="white">
                  <a:lumMod val="50000"/>
                </a:prstClr>
              </a:solidFill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251460" y="7235517"/>
            <a:ext cx="670560" cy="301368"/>
          </a:xfrm>
          <a:prstGeom prst="rect">
            <a:avLst/>
          </a:prstGeom>
        </p:spPr>
        <p:txBody>
          <a:bodyPr lIns="101882" tIns="50941" rIns="101882" bIns="50941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914400">
              <a:defRPr/>
            </a:pPr>
            <a:fld id="{FE9D8AAB-6067-4B9A-8592-410A2B72B593}" type="slidenum">
              <a:rPr lang="en-US" smtClean="0"/>
              <a:pPr defTabSz="914400"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6"/>
          <p:cNvSpPr>
            <a:spLocks noChangeArrowheads="1"/>
          </p:cNvSpPr>
          <p:nvPr userDrawn="1"/>
        </p:nvSpPr>
        <p:spPr bwMode="auto">
          <a:xfrm>
            <a:off x="0" y="7527713"/>
            <a:ext cx="1276560" cy="241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882" tIns="50941" rIns="101882" bIns="50941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prstClr val="black"/>
                </a:solidFill>
                <a:latin typeface="Gill Sans MT Condensed" pitchFamily="34" charset="0"/>
                <a:cs typeface="Arial" charset="0"/>
              </a:rPr>
              <a:t>©2015 TCF Equipment Finance</a:t>
            </a:r>
          </a:p>
        </p:txBody>
      </p:sp>
    </p:spTree>
    <p:extLst>
      <p:ext uri="{BB962C8B-B14F-4D97-AF65-F5344CB8AC3E}">
        <p14:creationId xmlns:p14="http://schemas.microsoft.com/office/powerpoint/2010/main" xmlns="" val="1939711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309457"/>
            <a:ext cx="5622925" cy="6633528"/>
          </a:xfrm>
          <a:prstGeom prst="rect">
            <a:avLst/>
          </a:prstGeom>
        </p:spPr>
        <p:txBody>
          <a:bodyPr lIns="101882" tIns="50941" rIns="101882" bIns="50941"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1626447"/>
            <a:ext cx="3309144" cy="5316538"/>
          </a:xfrm>
          <a:prstGeom prst="rect">
            <a:avLst/>
          </a:prstGeom>
        </p:spPr>
        <p:txBody>
          <a:bodyPr lIns="101882" tIns="50941" rIns="101882" bIns="50941"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lIns="101882" tIns="50941" rIns="101882" bIns="5094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en-US" sz="18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6620" y="6390640"/>
            <a:ext cx="6370320" cy="1227032"/>
          </a:xfrm>
          <a:prstGeom prst="rect">
            <a:avLst/>
          </a:prstGeom>
        </p:spPr>
        <p:txBody>
          <a:bodyPr lIns="101882" tIns="50941" rIns="101882" bIns="5094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en-US" sz="1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FA7BDD0-F4BA-486D-9C5C-6F69F13537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4861560" y="7337227"/>
            <a:ext cx="4945380" cy="595319"/>
          </a:xfrm>
          <a:prstGeom prst="rect">
            <a:avLst/>
          </a:prstGeom>
        </p:spPr>
        <p:txBody>
          <a:bodyPr wrap="square" lIns="101882" tIns="50941" rIns="101882" bIns="50941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prstClr val="white">
                    <a:lumMod val="50000"/>
                  </a:prstClr>
                </a:solidFill>
                <a:latin typeface="Gill Sans MT" panose="020B0502020104020203" pitchFamily="34" charset="0"/>
                <a:cs typeface="Arial" charset="0"/>
              </a:rPr>
              <a:t>Experts at Delivering Equipment Finance Solutions</a:t>
            </a:r>
            <a:endParaRPr lang="en-US" sz="1600" b="1" dirty="0">
              <a:solidFill>
                <a:prstClr val="white">
                  <a:lumMod val="50000"/>
                </a:prstClr>
              </a:solidFill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251460" y="7235517"/>
            <a:ext cx="670560" cy="301368"/>
          </a:xfrm>
          <a:prstGeom prst="rect">
            <a:avLst/>
          </a:prstGeom>
        </p:spPr>
        <p:txBody>
          <a:bodyPr lIns="101882" tIns="50941" rIns="101882" bIns="50941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914400">
              <a:defRPr/>
            </a:pPr>
            <a:fld id="{FE9D8AAB-6067-4B9A-8592-410A2B72B593}" type="slidenum">
              <a:rPr lang="en-US" smtClean="0"/>
              <a:pPr defTabSz="914400"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66"/>
          <p:cNvSpPr>
            <a:spLocks noChangeArrowheads="1"/>
          </p:cNvSpPr>
          <p:nvPr userDrawn="1"/>
        </p:nvSpPr>
        <p:spPr bwMode="auto">
          <a:xfrm>
            <a:off x="0" y="7527713"/>
            <a:ext cx="1276560" cy="241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882" tIns="50941" rIns="101882" bIns="50941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prstClr val="black"/>
                </a:solidFill>
                <a:latin typeface="Gill Sans MT Condensed" pitchFamily="34" charset="0"/>
                <a:cs typeface="Arial" charset="0"/>
              </a:rPr>
              <a:t>©2015 TCF Equipment Finance</a:t>
            </a:r>
          </a:p>
        </p:txBody>
      </p:sp>
    </p:spTree>
    <p:extLst>
      <p:ext uri="{BB962C8B-B14F-4D97-AF65-F5344CB8AC3E}">
        <p14:creationId xmlns:p14="http://schemas.microsoft.com/office/powerpoint/2010/main" xmlns="" val="3461261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  <a:prstGeom prst="rect">
            <a:avLst/>
          </a:prstGeom>
        </p:spPr>
        <p:txBody>
          <a:bodyPr lIns="101882" tIns="50941" rIns="101882" bIns="50941"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  <a:prstGeom prst="rect">
            <a:avLst/>
          </a:prstGeom>
        </p:spPr>
        <p:txBody>
          <a:bodyPr lIns="101882" tIns="50941" rIns="101882" bIns="50941"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lIns="101882" tIns="50941" rIns="101882" bIns="5094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en-US" sz="18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6620" y="6390640"/>
            <a:ext cx="6370320" cy="1227032"/>
          </a:xfrm>
          <a:prstGeom prst="rect">
            <a:avLst/>
          </a:prstGeom>
        </p:spPr>
        <p:txBody>
          <a:bodyPr lIns="101882" tIns="50941" rIns="101882" bIns="5094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en-US" sz="1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BEFEE9F-5C6D-45F8-BCB0-75477DE085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4861560" y="7337227"/>
            <a:ext cx="4945380" cy="595319"/>
          </a:xfrm>
          <a:prstGeom prst="rect">
            <a:avLst/>
          </a:prstGeom>
        </p:spPr>
        <p:txBody>
          <a:bodyPr wrap="square" lIns="101882" tIns="50941" rIns="101882" bIns="50941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prstClr val="white">
                    <a:lumMod val="50000"/>
                  </a:prstClr>
                </a:solidFill>
                <a:latin typeface="Gill Sans MT" panose="020B0502020104020203" pitchFamily="34" charset="0"/>
                <a:cs typeface="Arial" charset="0"/>
              </a:rPr>
              <a:t>Experts at Delivering Equipment Finance Solutions</a:t>
            </a:r>
            <a:endParaRPr lang="en-US" sz="1600" b="1" dirty="0">
              <a:solidFill>
                <a:prstClr val="white">
                  <a:lumMod val="50000"/>
                </a:prstClr>
              </a:solidFill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251460" y="7235517"/>
            <a:ext cx="670560" cy="301368"/>
          </a:xfrm>
          <a:prstGeom prst="rect">
            <a:avLst/>
          </a:prstGeom>
        </p:spPr>
        <p:txBody>
          <a:bodyPr lIns="101882" tIns="50941" rIns="101882" bIns="50941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914400">
              <a:defRPr/>
            </a:pPr>
            <a:fld id="{FE9D8AAB-6067-4B9A-8592-410A2B72B593}" type="slidenum">
              <a:rPr lang="en-US" smtClean="0"/>
              <a:pPr defTabSz="914400"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66"/>
          <p:cNvSpPr>
            <a:spLocks noChangeArrowheads="1"/>
          </p:cNvSpPr>
          <p:nvPr userDrawn="1"/>
        </p:nvSpPr>
        <p:spPr bwMode="auto">
          <a:xfrm>
            <a:off x="0" y="7527713"/>
            <a:ext cx="1276560" cy="241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882" tIns="50941" rIns="101882" bIns="50941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prstClr val="black"/>
                </a:solidFill>
                <a:latin typeface="Gill Sans MT Condensed" pitchFamily="34" charset="0"/>
                <a:cs typeface="Arial" charset="0"/>
              </a:rPr>
              <a:t>©2015 TCF Equipment Finance</a:t>
            </a:r>
          </a:p>
        </p:txBody>
      </p:sp>
    </p:spTree>
    <p:extLst>
      <p:ext uri="{BB962C8B-B14F-4D97-AF65-F5344CB8AC3E}">
        <p14:creationId xmlns:p14="http://schemas.microsoft.com/office/powerpoint/2010/main" xmlns="" val="3658733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1813560"/>
            <a:ext cx="9052560" cy="5129425"/>
          </a:xfrm>
          <a:prstGeom prst="rect">
            <a:avLst/>
          </a:prstGeom>
        </p:spPr>
        <p:txBody>
          <a:bodyPr vert="eaVert" lIns="101882" tIns="50941" rIns="101882" bIns="5094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lIns="101882" tIns="50941" rIns="101882" bIns="5094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6620" y="6390640"/>
            <a:ext cx="6370320" cy="1227032"/>
          </a:xfrm>
          <a:prstGeom prst="rect">
            <a:avLst/>
          </a:prstGeom>
        </p:spPr>
        <p:txBody>
          <a:bodyPr lIns="101882" tIns="50941" rIns="101882" bIns="5094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5106B3E-B648-4081-B379-0421E63321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4861560" y="7337227"/>
            <a:ext cx="4945380" cy="595319"/>
          </a:xfrm>
          <a:prstGeom prst="rect">
            <a:avLst/>
          </a:prstGeom>
        </p:spPr>
        <p:txBody>
          <a:bodyPr wrap="square" lIns="101882" tIns="50941" rIns="101882" bIns="50941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prstClr val="white">
                    <a:lumMod val="50000"/>
                  </a:prstClr>
                </a:solidFill>
                <a:latin typeface="Gill Sans MT" panose="020B0502020104020203" pitchFamily="34" charset="0"/>
                <a:cs typeface="Arial" charset="0"/>
              </a:rPr>
              <a:t>Experts at Delivering Equipment Finance Solutions</a:t>
            </a:r>
            <a:endParaRPr lang="en-US" sz="1600" b="1" dirty="0">
              <a:solidFill>
                <a:prstClr val="white">
                  <a:lumMod val="50000"/>
                </a:prstClr>
              </a:solidFill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251460" y="7235517"/>
            <a:ext cx="670560" cy="301368"/>
          </a:xfrm>
          <a:prstGeom prst="rect">
            <a:avLst/>
          </a:prstGeom>
        </p:spPr>
        <p:txBody>
          <a:bodyPr lIns="101882" tIns="50941" rIns="101882" bIns="50941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914400">
              <a:defRPr/>
            </a:pPr>
            <a:fld id="{FE9D8AAB-6067-4B9A-8592-410A2B72B593}" type="slidenum">
              <a:rPr lang="en-US" smtClean="0"/>
              <a:pPr defTabSz="914400"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66"/>
          <p:cNvSpPr>
            <a:spLocks noChangeArrowheads="1"/>
          </p:cNvSpPr>
          <p:nvPr userDrawn="1"/>
        </p:nvSpPr>
        <p:spPr bwMode="auto">
          <a:xfrm>
            <a:off x="0" y="7527713"/>
            <a:ext cx="1276560" cy="241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882" tIns="50941" rIns="101882" bIns="50941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prstClr val="black"/>
                </a:solidFill>
                <a:latin typeface="Gill Sans MT Condensed" pitchFamily="34" charset="0"/>
                <a:cs typeface="Arial" charset="0"/>
              </a:rPr>
              <a:t>©2015 TCF Equipment Finance</a:t>
            </a:r>
          </a:p>
        </p:txBody>
      </p:sp>
    </p:spTree>
    <p:extLst>
      <p:ext uri="{BB962C8B-B14F-4D97-AF65-F5344CB8AC3E}">
        <p14:creationId xmlns:p14="http://schemas.microsoft.com/office/powerpoint/2010/main" xmlns="" val="3936453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311257"/>
            <a:ext cx="2263140" cy="66317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11257"/>
            <a:ext cx="6621780" cy="6631728"/>
          </a:xfrm>
          <a:prstGeom prst="rect">
            <a:avLst/>
          </a:prstGeom>
        </p:spPr>
        <p:txBody>
          <a:bodyPr vert="eaVert" lIns="101882" tIns="50941" rIns="101882" bIns="5094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lIns="101882" tIns="50941" rIns="101882" bIns="5094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6620" y="6390640"/>
            <a:ext cx="6370320" cy="1227032"/>
          </a:xfrm>
          <a:prstGeom prst="rect">
            <a:avLst/>
          </a:prstGeom>
        </p:spPr>
        <p:txBody>
          <a:bodyPr lIns="101882" tIns="50941" rIns="101882" bIns="5094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E0A13D3-8B01-45C5-B17A-9DE8C647A2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4861560" y="7337227"/>
            <a:ext cx="4945380" cy="595319"/>
          </a:xfrm>
          <a:prstGeom prst="rect">
            <a:avLst/>
          </a:prstGeom>
        </p:spPr>
        <p:txBody>
          <a:bodyPr wrap="square" lIns="101882" tIns="50941" rIns="101882" bIns="50941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prstClr val="white">
                    <a:lumMod val="50000"/>
                  </a:prstClr>
                </a:solidFill>
                <a:latin typeface="Gill Sans MT" panose="020B0502020104020203" pitchFamily="34" charset="0"/>
                <a:cs typeface="Arial" charset="0"/>
              </a:rPr>
              <a:t>Experts at Delivering Equipment Finance Solutions</a:t>
            </a:r>
            <a:endParaRPr lang="en-US" sz="1600" b="1" dirty="0">
              <a:solidFill>
                <a:prstClr val="white">
                  <a:lumMod val="50000"/>
                </a:prstClr>
              </a:solidFill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67640" y="7226346"/>
            <a:ext cx="670560" cy="301368"/>
          </a:xfrm>
          <a:prstGeom prst="rect">
            <a:avLst/>
          </a:prstGeom>
        </p:spPr>
        <p:txBody>
          <a:bodyPr lIns="101882" tIns="50941" rIns="101882" bIns="50941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914400">
              <a:defRPr/>
            </a:pPr>
            <a:fld id="{FE9D8AAB-6067-4B9A-8592-410A2B72B593}" type="slidenum">
              <a:rPr lang="en-US" smtClean="0"/>
              <a:pPr defTabSz="914400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87262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" y="0"/>
            <a:ext cx="9806940" cy="86883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67640" y="1088660"/>
            <a:ext cx="9639300" cy="6079220"/>
          </a:xfrm>
          <a:prstGeom prst="rect">
            <a:avLst/>
          </a:prstGeom>
        </p:spPr>
        <p:txBody>
          <a:bodyPr lIns="101882" tIns="50941" rIns="101882" bIns="5094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4861560" y="7337227"/>
            <a:ext cx="4945380" cy="595319"/>
          </a:xfrm>
          <a:prstGeom prst="rect">
            <a:avLst/>
          </a:prstGeom>
        </p:spPr>
        <p:txBody>
          <a:bodyPr wrap="square" lIns="101882" tIns="50941" rIns="101882" bIns="50941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prstClr val="white">
                    <a:lumMod val="50000"/>
                  </a:prstClr>
                </a:solidFill>
                <a:latin typeface="Gill Sans MT" panose="020B0502020104020203" pitchFamily="34" charset="0"/>
                <a:cs typeface="Arial" charset="0"/>
              </a:rPr>
              <a:t>Experts at Delivering Equipment Finance Solutions</a:t>
            </a:r>
            <a:endParaRPr lang="en-US" sz="1600" b="1" dirty="0">
              <a:solidFill>
                <a:prstClr val="white">
                  <a:lumMod val="50000"/>
                </a:prstClr>
              </a:solidFill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026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Layout (no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797A7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2"/>
              </a:buClr>
              <a:defRPr>
                <a:solidFill>
                  <a:srgbClr val="797A7E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rgbClr val="797A7E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rgbClr val="797A7E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rgbClr val="797A7E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rgbClr val="797A7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Rectangle 7"/>
          <p:cNvSpPr/>
          <p:nvPr userDrawn="1"/>
        </p:nvSpPr>
        <p:spPr>
          <a:xfrm flipH="1">
            <a:off x="497430" y="1258285"/>
            <a:ext cx="9601200" cy="2743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742" tIns="45366" rIns="90742" bIns="45366" rtlCol="0" anchor="ctr"/>
          <a:lstStyle/>
          <a:p>
            <a:pPr algn="ctr"/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332004" y="7094380"/>
            <a:ext cx="2346960" cy="413808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505386" rtl="0" eaLnBrk="1" latinLnBrk="0" hangingPunct="1">
              <a:defRPr sz="1100" kern="1200" baseline="0">
                <a:solidFill>
                  <a:srgbClr val="797A7E"/>
                </a:solidFill>
                <a:latin typeface="+mn-lt"/>
                <a:ea typeface="+mn-ea"/>
                <a:cs typeface="+mn-cs"/>
              </a:defRPr>
            </a:lvl1pPr>
            <a:lvl2pPr marL="505386" algn="l" defTabSz="50538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759" algn="l" defTabSz="50538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6137" algn="l" defTabSz="50538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511" algn="l" defTabSz="50538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890" algn="l" defTabSz="50538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2263" algn="l" defTabSz="50538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643" algn="l" defTabSz="50538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3022" algn="l" defTabSz="50538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5EBD568-362A-FC47-9820-7C4B17D495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95428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(for images onl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797A7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562725" y="6585098"/>
            <a:ext cx="3218688" cy="856624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332004" y="7094380"/>
            <a:ext cx="2346960" cy="413808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505386" rtl="0" eaLnBrk="1" latinLnBrk="0" hangingPunct="1">
              <a:defRPr sz="1100" kern="1200" baseline="0">
                <a:solidFill>
                  <a:srgbClr val="797A7E"/>
                </a:solidFill>
                <a:latin typeface="+mn-lt"/>
                <a:ea typeface="+mn-ea"/>
                <a:cs typeface="+mn-cs"/>
              </a:defRPr>
            </a:lvl1pPr>
            <a:lvl2pPr marL="505386" algn="l" defTabSz="50538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759" algn="l" defTabSz="50538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6137" algn="l" defTabSz="50538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511" algn="l" defTabSz="50538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890" algn="l" defTabSz="50538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2263" algn="l" defTabSz="50538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643" algn="l" defTabSz="50538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3022" algn="l" defTabSz="50538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5EBD568-362A-FC47-9820-7C4B17D4950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6539844" y="7286601"/>
            <a:ext cx="3145432" cy="285347"/>
          </a:xfrm>
          <a:prstGeom prst="rect">
            <a:avLst/>
          </a:prstGeom>
        </p:spPr>
        <p:txBody>
          <a:bodyPr wrap="square" lIns="90742" tIns="45366" rIns="90742" bIns="45366">
            <a:spAutoFit/>
          </a:bodyPr>
          <a:lstStyle/>
          <a:p>
            <a:pPr lvl="0" algn="r">
              <a:spcBef>
                <a:spcPct val="20000"/>
              </a:spcBef>
              <a:buClr>
                <a:srgbClr val="EF6E15"/>
              </a:buClr>
            </a:pPr>
            <a:r>
              <a:rPr lang="en-US" sz="1200" b="0" i="1" dirty="0" smtClean="0">
                <a:solidFill>
                  <a:srgbClr val="797A7E"/>
                </a:solidFill>
                <a:latin typeface="Soleto" panose="020B0606020203030204" pitchFamily="34" charset="0"/>
              </a:rPr>
              <a:t> Delivering</a:t>
            </a:r>
            <a:r>
              <a:rPr lang="en-US" sz="1200" b="0" i="1" baseline="0" dirty="0" smtClean="0">
                <a:solidFill>
                  <a:srgbClr val="797A7E"/>
                </a:solidFill>
                <a:latin typeface="Soleto" panose="020B0606020203030204" pitchFamily="34" charset="0"/>
              </a:rPr>
              <a:t> finance solutions.</a:t>
            </a:r>
            <a:endParaRPr lang="en-US" sz="1200" b="0" i="1" dirty="0">
              <a:solidFill>
                <a:srgbClr val="797A7E"/>
              </a:solidFill>
              <a:latin typeface="Soleto" panose="020B0606020203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1092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er Gre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486852" y="4"/>
            <a:ext cx="4571623" cy="7778768"/>
          </a:xfrm>
          <a:prstGeom prst="rect">
            <a:avLst/>
          </a:prstGeom>
        </p:spPr>
      </p:pic>
      <p:sp>
        <p:nvSpPr>
          <p:cNvPr id="7" name="Title 9"/>
          <p:cNvSpPr>
            <a:spLocks noGrp="1"/>
          </p:cNvSpPr>
          <p:nvPr>
            <p:ph type="title" hasCustomPrompt="1"/>
          </p:nvPr>
        </p:nvSpPr>
        <p:spPr>
          <a:xfrm>
            <a:off x="652338" y="572933"/>
            <a:ext cx="9052560" cy="6324796"/>
          </a:xfrm>
          <a:ln>
            <a:noFill/>
          </a:ln>
        </p:spPr>
        <p:txBody>
          <a:bodyPr/>
          <a:lstStyle>
            <a:lvl1pPr algn="l">
              <a:lnSpc>
                <a:spcPct val="80000"/>
              </a:lnSpc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This is a section breaker/divider. </a:t>
            </a:r>
            <a:br>
              <a:rPr lang="en-US" dirty="0" smtClean="0"/>
            </a:br>
            <a:r>
              <a:rPr lang="en-US" dirty="0" smtClean="0"/>
              <a:t>It can be used for big ideas, too.</a:t>
            </a:r>
            <a:endParaRPr lang="en-US" dirty="0"/>
          </a:p>
        </p:txBody>
      </p:sp>
      <p:sp>
        <p:nvSpPr>
          <p:cNvPr id="6" name="Rectangle 66"/>
          <p:cNvSpPr>
            <a:spLocks noChangeArrowheads="1"/>
          </p:cNvSpPr>
          <p:nvPr userDrawn="1"/>
        </p:nvSpPr>
        <p:spPr bwMode="auto">
          <a:xfrm>
            <a:off x="228622" y="7382151"/>
            <a:ext cx="7501454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Gill Sans MT Condensed" pitchFamily="34" charset="0"/>
              </a:rPr>
              <a:t>©2015 TCF Equipment Finance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332004" y="7094380"/>
            <a:ext cx="2346960" cy="413808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505386" rtl="0" eaLnBrk="1" latinLnBrk="0" hangingPunct="1">
              <a:defRPr sz="1100" kern="1200" baseline="0">
                <a:solidFill>
                  <a:srgbClr val="797A7E"/>
                </a:solidFill>
                <a:latin typeface="+mn-lt"/>
                <a:ea typeface="+mn-ea"/>
                <a:cs typeface="+mn-cs"/>
              </a:defRPr>
            </a:lvl1pPr>
            <a:lvl2pPr marL="505386" algn="l" defTabSz="50538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759" algn="l" defTabSz="50538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6137" algn="l" defTabSz="50538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511" algn="l" defTabSz="50538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890" algn="l" defTabSz="50538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2263" algn="l" defTabSz="50538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643" algn="l" defTabSz="50538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3022" algn="l" defTabSz="50538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5EBD568-362A-FC47-9820-7C4B17D49507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1806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015 Final Them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667" t="47809" r="7500"/>
          <a:stretch>
            <a:fillRect/>
          </a:stretch>
        </p:blipFill>
        <p:spPr>
          <a:xfrm>
            <a:off x="0" y="5440680"/>
            <a:ext cx="9972797" cy="2245360"/>
          </a:xfrm>
          <a:prstGeom prst="rect">
            <a:avLst/>
          </a:prstGeom>
        </p:spPr>
      </p:pic>
      <p:pic>
        <p:nvPicPr>
          <p:cNvPr id="5" name="Picture 7" descr="Arrow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363822" y="2936241"/>
            <a:ext cx="7353458" cy="149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86280"/>
            <a:ext cx="10058400" cy="1036320"/>
          </a:xfrm>
        </p:spPr>
        <p:txBody>
          <a:bodyPr/>
          <a:lstStyle>
            <a:lvl1pPr>
              <a:defRPr sz="5300" b="1">
                <a:solidFill>
                  <a:srgbClr val="C4161C"/>
                </a:solidFill>
                <a:latin typeface="Agency FB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4940" y="3195320"/>
            <a:ext cx="7040880" cy="1986280"/>
          </a:xfrm>
        </p:spPr>
        <p:txBody>
          <a:bodyPr/>
          <a:lstStyle>
            <a:lvl1pPr marL="0" indent="0" algn="ctr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35670" y="6548968"/>
            <a:ext cx="1131570" cy="575733"/>
          </a:xfrm>
          <a:prstGeom prst="rect">
            <a:avLst/>
          </a:prstGeom>
        </p:spPr>
      </p:pic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3070" y="1249341"/>
            <a:ext cx="10058400" cy="3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4314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10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0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10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572937"/>
            <a:ext cx="9052560" cy="710163"/>
          </a:xfrm>
          <a:prstGeom prst="rect">
            <a:avLst/>
          </a:prstGeom>
        </p:spPr>
        <p:txBody>
          <a:bodyPr vert="horz" lIns="0" tIns="9068" rIns="0" bIns="9068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490008"/>
            <a:ext cx="9052560" cy="5129425"/>
          </a:xfrm>
          <a:prstGeom prst="rect">
            <a:avLst/>
          </a:prstGeom>
        </p:spPr>
        <p:txBody>
          <a:bodyPr vert="horz" lIns="0" tIns="9068" rIns="0" bIns="9068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Rectangle 66"/>
          <p:cNvSpPr>
            <a:spLocks noChangeArrowheads="1"/>
          </p:cNvSpPr>
          <p:nvPr userDrawn="1"/>
        </p:nvSpPr>
        <p:spPr bwMode="auto">
          <a:xfrm>
            <a:off x="228622" y="7382151"/>
            <a:ext cx="7501454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rgbClr val="5A5A5A"/>
                </a:solidFill>
                <a:latin typeface="Gill Sans MT Condensed" pitchFamily="34" charset="0"/>
              </a:rPr>
              <a:t>©2015 TCF Equipment Finance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32004" y="7094380"/>
            <a:ext cx="2346960" cy="413808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505386" rtl="0" eaLnBrk="1" latinLnBrk="0" hangingPunct="1">
              <a:defRPr sz="1100" kern="1200" baseline="0">
                <a:solidFill>
                  <a:srgbClr val="797A7E"/>
                </a:solidFill>
                <a:latin typeface="+mn-lt"/>
                <a:ea typeface="+mn-ea"/>
                <a:cs typeface="+mn-cs"/>
              </a:defRPr>
            </a:lvl1pPr>
            <a:lvl2pPr marL="505386" algn="l" defTabSz="50538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759" algn="l" defTabSz="50538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6137" algn="l" defTabSz="50538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511" algn="l" defTabSz="50538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890" algn="l" defTabSz="50538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2263" algn="l" defTabSz="50538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7643" algn="l" defTabSz="50538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3022" algn="l" defTabSz="50538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5EBD568-362A-FC47-9820-7C4B17D495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47750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9" r:id="rId2"/>
    <p:sldLayoutId id="2147483657" r:id="rId3"/>
    <p:sldLayoutId id="2147483650" r:id="rId4"/>
    <p:sldLayoutId id="2147483672" r:id="rId5"/>
    <p:sldLayoutId id="2147483654" r:id="rId6"/>
    <p:sldLayoutId id="2147483671" r:id="rId7"/>
    <p:sldLayoutId id="2147483842" r:id="rId8"/>
    <p:sldLayoutId id="2147483843" r:id="rId9"/>
    <p:sldLayoutId id="2147483844" r:id="rId10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505386" rtl="0" eaLnBrk="1" latinLnBrk="0" hangingPunct="1"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79034" indent="-379034" algn="l" defTabSz="505386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2000" kern="1200">
          <a:solidFill>
            <a:srgbClr val="797A7E"/>
          </a:solidFill>
          <a:latin typeface="+mn-lt"/>
          <a:ea typeface="+mn-ea"/>
          <a:cs typeface="+mn-cs"/>
        </a:defRPr>
      </a:lvl1pPr>
      <a:lvl2pPr marL="821229" indent="-315859" algn="l" defTabSz="505386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1600" kern="1200">
          <a:solidFill>
            <a:srgbClr val="797A7E"/>
          </a:solidFill>
          <a:latin typeface="+mn-lt"/>
          <a:ea typeface="+mn-ea"/>
          <a:cs typeface="+mn-cs"/>
        </a:defRPr>
      </a:lvl2pPr>
      <a:lvl3pPr marL="1263450" indent="-252714" algn="l" defTabSz="505386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1400" kern="1200">
          <a:solidFill>
            <a:srgbClr val="797A7E"/>
          </a:solidFill>
          <a:latin typeface="+mn-lt"/>
          <a:ea typeface="+mn-ea"/>
          <a:cs typeface="+mn-cs"/>
        </a:defRPr>
      </a:lvl3pPr>
      <a:lvl4pPr marL="1768823" indent="-252714" algn="l" defTabSz="505386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1400" kern="1200">
          <a:solidFill>
            <a:srgbClr val="797A7E"/>
          </a:solidFill>
          <a:latin typeface="+mn-lt"/>
          <a:ea typeface="+mn-ea"/>
          <a:cs typeface="+mn-cs"/>
        </a:defRPr>
      </a:lvl4pPr>
      <a:lvl5pPr marL="2274199" indent="-252714" algn="l" defTabSz="505386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1400" kern="1200">
          <a:solidFill>
            <a:srgbClr val="797A7E"/>
          </a:solidFill>
          <a:latin typeface="+mn-lt"/>
          <a:ea typeface="+mn-ea"/>
          <a:cs typeface="+mn-cs"/>
        </a:defRPr>
      </a:lvl5pPr>
      <a:lvl6pPr marL="2779578" indent="-252714" algn="l" defTabSz="505386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84959" indent="-252714" algn="l" defTabSz="505386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90331" indent="-252714" algn="l" defTabSz="505386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95711" indent="-252714" algn="l" defTabSz="505386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538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5386" algn="l" defTabSz="50538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0759" algn="l" defTabSz="50538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6137" algn="l" defTabSz="50538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1511" algn="l" defTabSz="50538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6890" algn="l" defTabSz="50538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2263" algn="l" defTabSz="50538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37643" algn="l" defTabSz="50538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43022" algn="l" defTabSz="50538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2598420" y="0"/>
            <a:ext cx="6957060" cy="1468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218" tIns="50613" rIns="101218" bIns="506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1460" y="7235519"/>
            <a:ext cx="670560" cy="301368"/>
          </a:xfrm>
          <a:prstGeom prst="rect">
            <a:avLst/>
          </a:prstGeom>
        </p:spPr>
        <p:txBody>
          <a:bodyPr lIns="101218" tIns="50613" rIns="101218" bIns="50613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908418">
              <a:defRPr/>
            </a:pPr>
            <a:fld id="{FE9D8AAB-6067-4B9A-8592-410A2B72B593}" type="slidenum">
              <a:rPr lang="en-US" smtClean="0"/>
              <a:pPr defTabSz="908418"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66"/>
          <p:cNvSpPr>
            <a:spLocks noChangeArrowheads="1"/>
          </p:cNvSpPr>
          <p:nvPr userDrawn="1"/>
        </p:nvSpPr>
        <p:spPr bwMode="auto">
          <a:xfrm>
            <a:off x="32" y="7527742"/>
            <a:ext cx="1275219" cy="240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218" tIns="50613" rIns="101218" bIns="50613">
            <a:spAutoFit/>
          </a:bodyPr>
          <a:lstStyle/>
          <a:p>
            <a:pPr defTabSz="908418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prstClr val="black"/>
                </a:solidFill>
                <a:latin typeface="Gill Sans MT Condensed" pitchFamily="34" charset="0"/>
                <a:cs typeface="Arial" charset="0"/>
              </a:rPr>
              <a:t>©2015 TCF Equipment Finance</a:t>
            </a:r>
          </a:p>
        </p:txBody>
      </p:sp>
    </p:spTree>
    <p:extLst>
      <p:ext uri="{BB962C8B-B14F-4D97-AF65-F5344CB8AC3E}">
        <p14:creationId xmlns:p14="http://schemas.microsoft.com/office/powerpoint/2010/main" xmlns="" val="609253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900" b="1" kern="1200">
          <a:solidFill>
            <a:schemeClr val="tx1"/>
          </a:solidFill>
          <a:latin typeface="Gill Sans MT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900" b="1">
          <a:solidFill>
            <a:schemeClr val="tx1"/>
          </a:solidFill>
          <a:latin typeface="Gill Sans M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900" b="1">
          <a:solidFill>
            <a:schemeClr val="tx1"/>
          </a:solidFill>
          <a:latin typeface="Gill Sans M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900" b="1">
          <a:solidFill>
            <a:schemeClr val="tx1"/>
          </a:solidFill>
          <a:latin typeface="Gill Sans M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900" b="1">
          <a:solidFill>
            <a:schemeClr val="tx1"/>
          </a:solidFill>
          <a:latin typeface="Gill Sans MT" pitchFamily="34" charset="0"/>
        </a:defRPr>
      </a:lvl5pPr>
      <a:lvl6pPr marL="506094" algn="ctr" rtl="0" fontAlgn="base">
        <a:spcBef>
          <a:spcPct val="0"/>
        </a:spcBef>
        <a:spcAft>
          <a:spcPct val="0"/>
        </a:spcAft>
        <a:defRPr sz="4900" b="1">
          <a:solidFill>
            <a:schemeClr val="tx1"/>
          </a:solidFill>
          <a:latin typeface="Gill Sans MT" pitchFamily="34" charset="0"/>
        </a:defRPr>
      </a:lvl6pPr>
      <a:lvl7pPr marL="1012177" algn="ctr" rtl="0" fontAlgn="base">
        <a:spcBef>
          <a:spcPct val="0"/>
        </a:spcBef>
        <a:spcAft>
          <a:spcPct val="0"/>
        </a:spcAft>
        <a:defRPr sz="4900" b="1">
          <a:solidFill>
            <a:schemeClr val="tx1"/>
          </a:solidFill>
          <a:latin typeface="Gill Sans MT" pitchFamily="34" charset="0"/>
        </a:defRPr>
      </a:lvl7pPr>
      <a:lvl8pPr marL="1518265" algn="ctr" rtl="0" fontAlgn="base">
        <a:spcBef>
          <a:spcPct val="0"/>
        </a:spcBef>
        <a:spcAft>
          <a:spcPct val="0"/>
        </a:spcAft>
        <a:defRPr sz="4900" b="1">
          <a:solidFill>
            <a:schemeClr val="tx1"/>
          </a:solidFill>
          <a:latin typeface="Gill Sans MT" pitchFamily="34" charset="0"/>
        </a:defRPr>
      </a:lvl8pPr>
      <a:lvl9pPr marL="2024349" algn="ctr" rtl="0" fontAlgn="base">
        <a:spcBef>
          <a:spcPct val="0"/>
        </a:spcBef>
        <a:spcAft>
          <a:spcPct val="0"/>
        </a:spcAft>
        <a:defRPr sz="4900" b="1">
          <a:solidFill>
            <a:schemeClr val="tx1"/>
          </a:solidFill>
          <a:latin typeface="Gill Sans MT" pitchFamily="34" charset="0"/>
        </a:defRPr>
      </a:lvl9pPr>
    </p:titleStyle>
    <p:bodyStyle>
      <a:lvl1pPr marL="379564" indent="-37956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83" indent="-31630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65221" indent="-25306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71306" indent="-25306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77394" indent="-25306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83480" indent="-253065" algn="l" defTabSz="101217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89572" indent="-253065" algn="l" defTabSz="101217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95655" indent="-253065" algn="l" defTabSz="101217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01742" indent="-253065" algn="l" defTabSz="101217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21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6094" algn="l" defTabSz="10121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2177" algn="l" defTabSz="10121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8265" algn="l" defTabSz="10121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4349" algn="l" defTabSz="10121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0438" algn="l" defTabSz="10121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6521" algn="l" defTabSz="10121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42613" algn="l" defTabSz="10121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48698" algn="l" defTabSz="10121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2598420" y="0"/>
            <a:ext cx="6957060" cy="1468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277" tIns="50643" rIns="101277" bIns="5064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1460" y="7235519"/>
            <a:ext cx="670560" cy="301368"/>
          </a:xfrm>
          <a:prstGeom prst="rect">
            <a:avLst/>
          </a:prstGeom>
        </p:spPr>
        <p:txBody>
          <a:bodyPr lIns="101277" tIns="50643" rIns="101277" bIns="50643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908953">
              <a:defRPr/>
            </a:pPr>
            <a:fld id="{FE9D8AAB-6067-4B9A-8592-410A2B72B593}" type="slidenum">
              <a:rPr lang="en-US" smtClean="0"/>
              <a:pPr defTabSz="908953"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66"/>
          <p:cNvSpPr>
            <a:spLocks noChangeArrowheads="1"/>
          </p:cNvSpPr>
          <p:nvPr userDrawn="1"/>
        </p:nvSpPr>
        <p:spPr bwMode="auto">
          <a:xfrm>
            <a:off x="29" y="7527739"/>
            <a:ext cx="1275338" cy="24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277" tIns="50643" rIns="101277" bIns="50643">
            <a:spAutoFit/>
          </a:bodyPr>
          <a:lstStyle/>
          <a:p>
            <a:pPr defTabSz="908953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prstClr val="black"/>
                </a:solidFill>
                <a:latin typeface="Gill Sans MT Condensed" pitchFamily="34" charset="0"/>
                <a:cs typeface="Arial" charset="0"/>
              </a:rPr>
              <a:t>©2015 TCF Equipment Finance</a:t>
            </a:r>
          </a:p>
        </p:txBody>
      </p:sp>
    </p:spTree>
    <p:extLst>
      <p:ext uri="{BB962C8B-B14F-4D97-AF65-F5344CB8AC3E}">
        <p14:creationId xmlns:p14="http://schemas.microsoft.com/office/powerpoint/2010/main" xmlns="" val="1571907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900" b="1" kern="1200">
          <a:solidFill>
            <a:schemeClr val="tx1"/>
          </a:solidFill>
          <a:latin typeface="Gill Sans MT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900" b="1">
          <a:solidFill>
            <a:schemeClr val="tx1"/>
          </a:solidFill>
          <a:latin typeface="Gill Sans M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900" b="1">
          <a:solidFill>
            <a:schemeClr val="tx1"/>
          </a:solidFill>
          <a:latin typeface="Gill Sans M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900" b="1">
          <a:solidFill>
            <a:schemeClr val="tx1"/>
          </a:solidFill>
          <a:latin typeface="Gill Sans M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900" b="1">
          <a:solidFill>
            <a:schemeClr val="tx1"/>
          </a:solidFill>
          <a:latin typeface="Gill Sans MT" pitchFamily="34" charset="0"/>
        </a:defRPr>
      </a:lvl5pPr>
      <a:lvl6pPr marL="506391" algn="ctr" rtl="0" fontAlgn="base">
        <a:spcBef>
          <a:spcPct val="0"/>
        </a:spcBef>
        <a:spcAft>
          <a:spcPct val="0"/>
        </a:spcAft>
        <a:defRPr sz="4900" b="1">
          <a:solidFill>
            <a:schemeClr val="tx1"/>
          </a:solidFill>
          <a:latin typeface="Gill Sans MT" pitchFamily="34" charset="0"/>
        </a:defRPr>
      </a:lvl6pPr>
      <a:lvl7pPr marL="1012769" algn="ctr" rtl="0" fontAlgn="base">
        <a:spcBef>
          <a:spcPct val="0"/>
        </a:spcBef>
        <a:spcAft>
          <a:spcPct val="0"/>
        </a:spcAft>
        <a:defRPr sz="4900" b="1">
          <a:solidFill>
            <a:schemeClr val="tx1"/>
          </a:solidFill>
          <a:latin typeface="Gill Sans MT" pitchFamily="34" charset="0"/>
        </a:defRPr>
      </a:lvl7pPr>
      <a:lvl8pPr marL="1519153" algn="ctr" rtl="0" fontAlgn="base">
        <a:spcBef>
          <a:spcPct val="0"/>
        </a:spcBef>
        <a:spcAft>
          <a:spcPct val="0"/>
        </a:spcAft>
        <a:defRPr sz="4900" b="1">
          <a:solidFill>
            <a:schemeClr val="tx1"/>
          </a:solidFill>
          <a:latin typeface="Gill Sans MT" pitchFamily="34" charset="0"/>
        </a:defRPr>
      </a:lvl8pPr>
      <a:lvl9pPr marL="2025533" algn="ctr" rtl="0" fontAlgn="base">
        <a:spcBef>
          <a:spcPct val="0"/>
        </a:spcBef>
        <a:spcAft>
          <a:spcPct val="0"/>
        </a:spcAft>
        <a:defRPr sz="4900" b="1">
          <a:solidFill>
            <a:schemeClr val="tx1"/>
          </a:solidFill>
          <a:latin typeface="Gill Sans MT" pitchFamily="34" charset="0"/>
        </a:defRPr>
      </a:lvl9pPr>
    </p:titleStyle>
    <p:bodyStyle>
      <a:lvl1pPr marL="379786" indent="-37978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2863" indent="-31648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65960" indent="-25321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72342" indent="-25321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78725" indent="-25321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85108" indent="-253211" algn="l" defTabSz="1012769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496" indent="-253211" algn="l" defTabSz="1012769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97875" indent="-253211" algn="l" defTabSz="1012769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04258" indent="-253211" algn="l" defTabSz="1012769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27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6391" algn="l" defTabSz="10127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2769" algn="l" defTabSz="10127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9153" algn="l" defTabSz="10127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5533" algn="l" defTabSz="10127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1918" algn="l" defTabSz="10127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8297" algn="l" defTabSz="10127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44686" algn="l" defTabSz="10127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51065" algn="l" defTabSz="10127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2598420" y="0"/>
            <a:ext cx="6957060" cy="1468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1460" y="7235517"/>
            <a:ext cx="670560" cy="301368"/>
          </a:xfrm>
          <a:prstGeom prst="rect">
            <a:avLst/>
          </a:prstGeom>
        </p:spPr>
        <p:txBody>
          <a:bodyPr lIns="101882" tIns="50941" rIns="101882" bIns="50941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FE9D8AAB-6067-4B9A-8592-410A2B72B593}" type="slidenum">
              <a:rPr lang="en-US" smtClean="0"/>
              <a:pPr defTabSz="914400"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66"/>
          <p:cNvSpPr>
            <a:spLocks noChangeArrowheads="1"/>
          </p:cNvSpPr>
          <p:nvPr userDrawn="1"/>
        </p:nvSpPr>
        <p:spPr bwMode="auto">
          <a:xfrm>
            <a:off x="0" y="7527713"/>
            <a:ext cx="1276560" cy="241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882" tIns="50941" rIns="101882" bIns="50941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prstClr val="black"/>
                </a:solidFill>
                <a:latin typeface="Gill Sans MT Condensed" pitchFamily="34" charset="0"/>
                <a:cs typeface="Arial" charset="0"/>
              </a:rPr>
              <a:t>©2015 TCF Equipment Finance</a:t>
            </a:r>
          </a:p>
        </p:txBody>
      </p:sp>
    </p:spTree>
    <p:extLst>
      <p:ext uri="{BB962C8B-B14F-4D97-AF65-F5344CB8AC3E}">
        <p14:creationId xmlns:p14="http://schemas.microsoft.com/office/powerpoint/2010/main" xmlns="" val="1482545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900" b="1" kern="1200">
          <a:solidFill>
            <a:schemeClr val="tx1"/>
          </a:solidFill>
          <a:latin typeface="Gill Sans MT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900" b="1">
          <a:solidFill>
            <a:schemeClr val="tx1"/>
          </a:solidFill>
          <a:latin typeface="Gill Sans M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900" b="1">
          <a:solidFill>
            <a:schemeClr val="tx1"/>
          </a:solidFill>
          <a:latin typeface="Gill Sans M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900" b="1">
          <a:solidFill>
            <a:schemeClr val="tx1"/>
          </a:solidFill>
          <a:latin typeface="Gill Sans M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900" b="1">
          <a:solidFill>
            <a:schemeClr val="tx1"/>
          </a:solidFill>
          <a:latin typeface="Gill Sans MT" pitchFamily="34" charset="0"/>
        </a:defRPr>
      </a:lvl5pPr>
      <a:lvl6pPr marL="509412" algn="ctr" rtl="0" fontAlgn="base">
        <a:spcBef>
          <a:spcPct val="0"/>
        </a:spcBef>
        <a:spcAft>
          <a:spcPct val="0"/>
        </a:spcAft>
        <a:defRPr sz="4900" b="1">
          <a:solidFill>
            <a:schemeClr val="tx1"/>
          </a:solidFill>
          <a:latin typeface="Gill Sans MT" pitchFamily="34" charset="0"/>
        </a:defRPr>
      </a:lvl6pPr>
      <a:lvl7pPr marL="1018824" algn="ctr" rtl="0" fontAlgn="base">
        <a:spcBef>
          <a:spcPct val="0"/>
        </a:spcBef>
        <a:spcAft>
          <a:spcPct val="0"/>
        </a:spcAft>
        <a:defRPr sz="4900" b="1">
          <a:solidFill>
            <a:schemeClr val="tx1"/>
          </a:solidFill>
          <a:latin typeface="Gill Sans MT" pitchFamily="34" charset="0"/>
        </a:defRPr>
      </a:lvl7pPr>
      <a:lvl8pPr marL="1528237" algn="ctr" rtl="0" fontAlgn="base">
        <a:spcBef>
          <a:spcPct val="0"/>
        </a:spcBef>
        <a:spcAft>
          <a:spcPct val="0"/>
        </a:spcAft>
        <a:defRPr sz="4900" b="1">
          <a:solidFill>
            <a:schemeClr val="tx1"/>
          </a:solidFill>
          <a:latin typeface="Gill Sans MT" pitchFamily="34" charset="0"/>
        </a:defRPr>
      </a:lvl8pPr>
      <a:lvl9pPr marL="2037649" algn="ctr" rtl="0" fontAlgn="base">
        <a:spcBef>
          <a:spcPct val="0"/>
        </a:spcBef>
        <a:spcAft>
          <a:spcPct val="0"/>
        </a:spcAft>
        <a:defRPr sz="4900" b="1">
          <a:solidFill>
            <a:schemeClr val="tx1"/>
          </a:solidFill>
          <a:latin typeface="Gill Sans MT" pitchFamily="34" charset="0"/>
        </a:defRPr>
      </a:lvl9pPr>
    </p:titleStyle>
    <p:bodyStyle>
      <a:lvl1pPr marL="382059" indent="-38205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Marc Cahalan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200" dirty="0" smtClean="0"/>
              <a:t>Business Development Officer</a:t>
            </a:r>
            <a:endParaRPr lang="en-US" sz="2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September 14,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059026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"/>
          <p:cNvSpPr>
            <a:spLocks noGrp="1"/>
          </p:cNvSpPr>
          <p:nvPr>
            <p:ph type="title"/>
          </p:nvPr>
        </p:nvSpPr>
        <p:spPr>
          <a:xfrm>
            <a:off x="167640" y="172720"/>
            <a:ext cx="9052560" cy="863600"/>
          </a:xfrm>
        </p:spPr>
        <p:txBody>
          <a:bodyPr/>
          <a:lstStyle/>
          <a:p>
            <a:pPr algn="ctr"/>
            <a:r>
              <a:rPr lang="en-US" dirty="0" smtClean="0"/>
              <a:t>Which one is best…</a:t>
            </a:r>
          </a:p>
        </p:txBody>
      </p:sp>
      <p:sp>
        <p:nvSpPr>
          <p:cNvPr id="13315" name="Content Placeholder 3"/>
          <p:cNvSpPr>
            <a:spLocks noGrp="1"/>
          </p:cNvSpPr>
          <p:nvPr>
            <p:ph idx="1"/>
          </p:nvPr>
        </p:nvSpPr>
        <p:spPr>
          <a:xfrm>
            <a:off x="586740" y="4318000"/>
            <a:ext cx="9052560" cy="2159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Our goal is to help you </a:t>
            </a:r>
            <a:r>
              <a:rPr lang="en-US" sz="2800" dirty="0" smtClean="0"/>
              <a:t>assess the many factors which can affect your decision to purchase or lease.  We provide the information to help you tailor the best, most viable long-term plan for acquiring and managing your assets.</a:t>
            </a:r>
            <a:endParaRPr lang="en-US" sz="2800" dirty="0"/>
          </a:p>
        </p:txBody>
      </p:sp>
      <p:pic>
        <p:nvPicPr>
          <p:cNvPr id="5" name="Picture 4" descr="Questions Marks w Money_nobkg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66060" y="1051519"/>
            <a:ext cx="4191000" cy="3147823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dirty="0" smtClean="0"/>
              <a:t>Paying Cash</a:t>
            </a:r>
          </a:p>
        </p:txBody>
      </p:sp>
      <p:sp>
        <p:nvSpPr>
          <p:cNvPr id="13315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2500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US" sz="2700" dirty="0" smtClean="0">
                <a:latin typeface="Calibri" pitchFamily="34" charset="0"/>
                <a:cs typeface="Calibri" pitchFamily="34" charset="0"/>
              </a:rPr>
              <a:t>Using your cash for new equipment purchases may not be the most viable option</a:t>
            </a:r>
          </a:p>
          <a:p>
            <a:pPr>
              <a:lnSpc>
                <a:spcPct val="90000"/>
              </a:lnSpc>
              <a:buNone/>
            </a:pPr>
            <a:endParaRPr lang="en-US" sz="2700" dirty="0" smtClean="0">
              <a:latin typeface="Calibri" pitchFamily="34" charset="0"/>
              <a:cs typeface="Calibri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Very few have enough cash to buy everything that is needed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Use cash for things you cannot finance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Cash payment has an immediate impact on cash flow by diminishing cash reserves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Paying cash for soft costs, such as installation and delivery erodes available cash</a:t>
            </a:r>
          </a:p>
          <a:p>
            <a:pPr lvl="2">
              <a:lnSpc>
                <a:spcPct val="90000"/>
              </a:lnSpc>
              <a:buNone/>
            </a:pPr>
            <a:endParaRPr lang="en-US" sz="20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lIns="101882" tIns="50941" rIns="101882" bIns="50941"/>
          <a:lstStyle/>
          <a:p>
            <a:pPr>
              <a:defRPr/>
            </a:pPr>
            <a:fld id="{CE2C66EA-70DE-4D24-9450-666F96860CB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dirty="0" smtClean="0"/>
              <a:t>Bank Loan</a:t>
            </a:r>
          </a:p>
        </p:txBody>
      </p:sp>
      <p:sp>
        <p:nvSpPr>
          <p:cNvPr id="13315" name="Content Placeholder 3"/>
          <p:cNvSpPr>
            <a:spLocks noGrp="1"/>
          </p:cNvSpPr>
          <p:nvPr>
            <p:ph idx="1"/>
          </p:nvPr>
        </p:nvSpPr>
        <p:spPr>
          <a:xfrm>
            <a:off x="502920" y="1899920"/>
            <a:ext cx="9052560" cy="556122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700" dirty="0" smtClean="0">
                <a:latin typeface="Calibri" pitchFamily="34" charset="0"/>
                <a:cs typeface="Calibri" pitchFamily="34" charset="0"/>
              </a:rPr>
              <a:t>Bank Line of Credit</a:t>
            </a:r>
          </a:p>
          <a:p>
            <a:pPr lvl="1">
              <a:lnSpc>
                <a:spcPct val="90000"/>
              </a:lnSpc>
            </a:pPr>
            <a:r>
              <a:rPr lang="en-US" sz="2500" dirty="0" smtClean="0">
                <a:latin typeface="Calibri" pitchFamily="34" charset="0"/>
                <a:cs typeface="Calibri" pitchFamily="34" charset="0"/>
              </a:rPr>
              <a:t>Although it preserves capital, a loan may impact your available credit and dip into your cash reserve</a:t>
            </a:r>
          </a:p>
          <a:p>
            <a:pPr lvl="1">
              <a:lnSpc>
                <a:spcPct val="90000"/>
              </a:lnSpc>
            </a:pPr>
            <a:r>
              <a:rPr lang="en-US" sz="2500" dirty="0" smtClean="0">
                <a:latin typeface="Calibri" pitchFamily="34" charset="0"/>
                <a:cs typeface="Calibri" pitchFamily="34" charset="0"/>
              </a:rPr>
              <a:t>Conserve your line for day to day business operations, as needed</a:t>
            </a:r>
          </a:p>
          <a:p>
            <a:pPr marL="382059" lvl="1" indent="-382059">
              <a:lnSpc>
                <a:spcPct val="90000"/>
              </a:lnSpc>
              <a:buFont typeface="Arial" charset="0"/>
              <a:buChar char="•"/>
            </a:pPr>
            <a:r>
              <a:rPr lang="en-US" sz="2700" dirty="0" smtClean="0">
                <a:latin typeface="Calibri" pitchFamily="34" charset="0"/>
                <a:cs typeface="Calibri" pitchFamily="34" charset="0"/>
              </a:rPr>
              <a:t>Important to note  </a:t>
            </a:r>
          </a:p>
          <a:p>
            <a:pPr lvl="1">
              <a:lnSpc>
                <a:spcPct val="90000"/>
              </a:lnSpc>
            </a:pPr>
            <a:r>
              <a:rPr lang="en-US" sz="2500" dirty="0" smtClean="0">
                <a:latin typeface="Calibri" pitchFamily="34" charset="0"/>
                <a:cs typeface="Calibri" pitchFamily="34" charset="0"/>
              </a:rPr>
              <a:t>Most banks do not offer 100% financing  (such as soft costs and maintenance agreements)</a:t>
            </a:r>
          </a:p>
          <a:p>
            <a:pPr lvl="1">
              <a:lnSpc>
                <a:spcPct val="90000"/>
              </a:lnSpc>
              <a:buNone/>
            </a:pPr>
            <a:endParaRPr lang="en-US" sz="27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lIns="101882" tIns="50941" rIns="101882" bIns="50941"/>
          <a:lstStyle/>
          <a:p>
            <a:pPr>
              <a:defRPr/>
            </a:pPr>
            <a:fld id="{CE2C66EA-70DE-4D24-9450-666F96860CB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855720" y="5872480"/>
            <a:ext cx="2179320" cy="1800"/>
          </a:xfrm>
          <a:prstGeom prst="straightConnector1">
            <a:avLst/>
          </a:prstGeom>
          <a:ln w="254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dirty="0" smtClean="0"/>
              <a:t>Lease Financing</a:t>
            </a:r>
          </a:p>
        </p:txBody>
      </p:sp>
      <p:sp>
        <p:nvSpPr>
          <p:cNvPr id="13315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endParaRPr lang="en-US" sz="900" b="1" i="1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Flexible structuring options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Seasonal or delayed payment programs,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Manufacturer Promotions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Transactions structured to match payments to your cash flow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Competitive rates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If budgets are tight, you can still acquire needed equipment now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Lease financing may be the best alternative because of the flexible options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lIns="101882" tIns="50941" rIns="101882" bIns="50941"/>
          <a:lstStyle/>
          <a:p>
            <a:pPr>
              <a:defRPr/>
            </a:pPr>
            <a:fld id="{CE2C66EA-70DE-4D24-9450-666F96860CB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6" name="Picture 5" descr="campus_shutterstock_100288091.jpg"/>
          <p:cNvPicPr>
            <a:picLocks noChangeAspect="1"/>
          </p:cNvPicPr>
          <p:nvPr/>
        </p:nvPicPr>
        <p:blipFill>
          <a:blip r:embed="rId2" cstate="print"/>
          <a:srcRect t="22960" b="37675"/>
          <a:stretch>
            <a:fillRect/>
          </a:stretch>
        </p:blipFill>
        <p:spPr>
          <a:xfrm>
            <a:off x="0" y="6131560"/>
            <a:ext cx="10058400" cy="11667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"/>
          <p:cNvSpPr>
            <a:spLocks noGrp="1"/>
          </p:cNvSpPr>
          <p:nvPr>
            <p:ph type="title"/>
          </p:nvPr>
        </p:nvSpPr>
        <p:spPr>
          <a:xfrm>
            <a:off x="167640" y="172720"/>
            <a:ext cx="9052560" cy="863600"/>
          </a:xfrm>
        </p:spPr>
        <p:txBody>
          <a:bodyPr/>
          <a:lstStyle/>
          <a:p>
            <a:pPr algn="ctr"/>
            <a:r>
              <a:rPr lang="en-US" sz="4000" dirty="0" smtClean="0"/>
              <a:t>Different types of leases</a:t>
            </a:r>
          </a:p>
        </p:txBody>
      </p:sp>
      <p:sp>
        <p:nvSpPr>
          <p:cNvPr id="13315" name="Content Placeholder 3"/>
          <p:cNvSpPr>
            <a:spLocks noGrp="1"/>
          </p:cNvSpPr>
          <p:nvPr>
            <p:ph idx="1"/>
          </p:nvPr>
        </p:nvSpPr>
        <p:spPr>
          <a:xfrm>
            <a:off x="436245" y="1323975"/>
            <a:ext cx="8888730" cy="2790825"/>
          </a:xfrm>
        </p:spPr>
        <p:txBody>
          <a:bodyPr/>
          <a:lstStyle/>
          <a:p>
            <a:pPr>
              <a:buNone/>
            </a:pPr>
            <a:r>
              <a:rPr lang="en-US" sz="2700" dirty="0" smtClean="0"/>
              <a:t>Fair Market Value</a:t>
            </a:r>
          </a:p>
          <a:p>
            <a:r>
              <a:rPr lang="en-US" sz="1800" dirty="0" smtClean="0"/>
              <a:t>Also known as an Operating Lease or Tax Lease</a:t>
            </a:r>
          </a:p>
          <a:p>
            <a:r>
              <a:rPr lang="en-US" sz="1800" dirty="0" smtClean="0"/>
              <a:t>Lessor (TCFEF) is owner of the equipment throughout the term</a:t>
            </a:r>
          </a:p>
          <a:p>
            <a:r>
              <a:rPr lang="en-US" sz="1800" dirty="0" smtClean="0"/>
              <a:t>Payments may qualify for a tax deduction</a:t>
            </a:r>
          </a:p>
          <a:p>
            <a:r>
              <a:rPr lang="en-US" sz="1800" dirty="0" smtClean="0"/>
              <a:t>Multiple End of Lease Term Options</a:t>
            </a:r>
          </a:p>
          <a:p>
            <a:pPr lvl="1"/>
            <a:r>
              <a:rPr lang="en-US" sz="1800" dirty="0" smtClean="0"/>
              <a:t>Purchase Equipment</a:t>
            </a:r>
          </a:p>
          <a:p>
            <a:pPr lvl="1"/>
            <a:r>
              <a:rPr lang="en-US" sz="1800" dirty="0" smtClean="0"/>
              <a:t>Renew Lease</a:t>
            </a:r>
          </a:p>
          <a:p>
            <a:pPr lvl="1"/>
            <a:r>
              <a:rPr lang="en-US" sz="1800" dirty="0" smtClean="0"/>
              <a:t>Return Equipment</a:t>
            </a:r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33375" y="4124326"/>
            <a:ext cx="9201150" cy="2502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Font typeface="Arial"/>
            </a:pPr>
            <a:r>
              <a:rPr lang="en-US" sz="2700" dirty="0" smtClean="0">
                <a:solidFill>
                  <a:srgbClr val="797A7E"/>
                </a:solidFill>
              </a:rPr>
              <a:t>$1.00 Purchase Option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Font typeface="Arial"/>
              <a:buChar char="•"/>
            </a:pPr>
            <a:r>
              <a:rPr lang="en-US" sz="1800" dirty="0" smtClean="0">
                <a:solidFill>
                  <a:srgbClr val="797A7E"/>
                </a:solidFill>
              </a:rPr>
              <a:t>     Also known as a Capital Lease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Font typeface="Arial"/>
              <a:buChar char="•"/>
            </a:pPr>
            <a:r>
              <a:rPr lang="en-US" sz="1800" dirty="0" smtClean="0">
                <a:solidFill>
                  <a:srgbClr val="797A7E"/>
                </a:solidFill>
              </a:rPr>
              <a:t>     Lessee is owner of the equipment throughout and at the end of the term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Font typeface="Arial"/>
              <a:buChar char="•"/>
            </a:pPr>
            <a:r>
              <a:rPr lang="en-US" sz="1800" dirty="0" smtClean="0">
                <a:solidFill>
                  <a:srgbClr val="797A7E"/>
                </a:solidFill>
              </a:rPr>
              <a:t>     Lessee take the depreciation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Font typeface="Arial"/>
              <a:buChar char="•"/>
            </a:pPr>
            <a:r>
              <a:rPr lang="en-US" sz="1800" dirty="0" smtClean="0">
                <a:solidFill>
                  <a:srgbClr val="797A7E"/>
                </a:solidFill>
              </a:rPr>
              <a:t>     Typically used to purchase longer term equipment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Font typeface="Arial"/>
              <a:buChar char="•"/>
            </a:pPr>
            <a:r>
              <a:rPr lang="en-US" sz="1800" dirty="0" smtClean="0">
                <a:solidFill>
                  <a:srgbClr val="797A7E"/>
                </a:solidFill>
              </a:rPr>
              <a:t>     Lessee owns equipment at End of Term for  $1.00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Font typeface="Arial"/>
              <a:buChar char="•"/>
            </a:pPr>
            <a:endParaRPr lang="en-US" sz="1800" dirty="0" smtClean="0">
              <a:solidFill>
                <a:srgbClr val="797A7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" y="6410326"/>
            <a:ext cx="556260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Font typeface="Arial"/>
            </a:pPr>
            <a:r>
              <a:rPr lang="en-US" sz="2700" dirty="0" smtClean="0">
                <a:solidFill>
                  <a:srgbClr val="797A7E"/>
                </a:solidFill>
              </a:rPr>
              <a:t>Municipal Leasing</a:t>
            </a:r>
            <a:endParaRPr lang="en-US" sz="1800" dirty="0" smtClean="0">
              <a:solidFill>
                <a:srgbClr val="797A7E"/>
              </a:solidFill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Font typeface="Arial"/>
              <a:buChar char="•"/>
            </a:pPr>
            <a:endParaRPr lang="en-US" sz="1800" dirty="0" smtClean="0">
              <a:solidFill>
                <a:srgbClr val="797A7E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3"/>
          <p:cNvSpPr>
            <a:spLocks noGrp="1"/>
          </p:cNvSpPr>
          <p:nvPr>
            <p:ph type="title"/>
          </p:nvPr>
        </p:nvSpPr>
        <p:spPr>
          <a:xfrm>
            <a:off x="352425" y="572937"/>
            <a:ext cx="9439275" cy="710163"/>
          </a:xfrm>
        </p:spPr>
        <p:txBody>
          <a:bodyPr/>
          <a:lstStyle/>
          <a:p>
            <a:pPr eaLnBrk="1" hangingPunct="1"/>
            <a:r>
              <a:rPr lang="en-US" dirty="0" smtClean="0"/>
              <a:t>How much Equipment can a yearly budget buy?</a:t>
            </a:r>
          </a:p>
        </p:txBody>
      </p:sp>
      <p:sp>
        <p:nvSpPr>
          <p:cNvPr id="16387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503238" y="7204075"/>
            <a:ext cx="2346325" cy="41433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508000" fontAlgn="base">
              <a:spcBef>
                <a:spcPct val="0"/>
              </a:spcBef>
              <a:spcAft>
                <a:spcPct val="0"/>
              </a:spcAft>
              <a:defRPr/>
            </a:pPr>
            <a:fld id="{0CAC4579-2498-46AD-9845-C1A130B7AC19}" type="slidenum">
              <a:rPr lang="en-US" smtClean="0"/>
              <a:pPr defTabSz="508000"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/>
          </a:p>
        </p:txBody>
      </p:sp>
      <p:sp>
        <p:nvSpPr>
          <p:cNvPr id="12292" name="Content Placeholder 1"/>
          <p:cNvSpPr txBox="1">
            <a:spLocks/>
          </p:cNvSpPr>
          <p:nvPr/>
        </p:nvSpPr>
        <p:spPr bwMode="auto">
          <a:xfrm>
            <a:off x="655638" y="1643063"/>
            <a:ext cx="8118475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9144" rIns="0" bIns="9144"/>
          <a:lstStyle/>
          <a:p>
            <a:pPr marL="381000" indent="-38100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</a:pPr>
            <a:r>
              <a:rPr lang="en-US" dirty="0">
                <a:solidFill>
                  <a:srgbClr val="797A7E"/>
                </a:solidFill>
              </a:rPr>
              <a:t>$50,000.00 per year budget</a:t>
            </a:r>
          </a:p>
          <a:p>
            <a:pPr marL="827088" lvl="1" indent="-31750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</a:pPr>
            <a:r>
              <a:rPr lang="en-US" sz="1600" dirty="0">
                <a:solidFill>
                  <a:srgbClr val="797A7E"/>
                </a:solidFill>
              </a:rPr>
              <a:t>50,000 / 12 months = </a:t>
            </a:r>
            <a:r>
              <a:rPr lang="en-US" sz="1600" b="1" dirty="0">
                <a:solidFill>
                  <a:srgbClr val="797A7E"/>
                </a:solidFill>
              </a:rPr>
              <a:t>$4,166.67/mo payment</a:t>
            </a:r>
          </a:p>
          <a:p>
            <a:pPr marL="1336675" lvl="2" indent="-31750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</a:pPr>
            <a:r>
              <a:rPr lang="en-US" sz="1600" dirty="0">
                <a:solidFill>
                  <a:srgbClr val="797A7E"/>
                </a:solidFill>
              </a:rPr>
              <a:t>60 month CSC = </a:t>
            </a:r>
            <a:r>
              <a:rPr lang="en-US" sz="1600" b="1" dirty="0">
                <a:solidFill>
                  <a:srgbClr val="797A7E"/>
                </a:solidFill>
              </a:rPr>
              <a:t>$221,715 </a:t>
            </a:r>
            <a:r>
              <a:rPr lang="en-US" sz="1600" dirty="0">
                <a:solidFill>
                  <a:srgbClr val="797A7E"/>
                </a:solidFill>
              </a:rPr>
              <a:t>of equipment at 5% finance rate.</a:t>
            </a:r>
          </a:p>
          <a:p>
            <a:pPr marL="1336675" lvl="2" indent="-31750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</a:pPr>
            <a:r>
              <a:rPr lang="en-US" sz="1600" dirty="0">
                <a:solidFill>
                  <a:srgbClr val="797A7E"/>
                </a:solidFill>
              </a:rPr>
              <a:t>48 month 600 hour FMV = </a:t>
            </a:r>
            <a:r>
              <a:rPr lang="en-US" sz="1600" b="1" dirty="0">
                <a:solidFill>
                  <a:srgbClr val="797A7E"/>
                </a:solidFill>
              </a:rPr>
              <a:t>$</a:t>
            </a:r>
            <a:r>
              <a:rPr lang="en-US" sz="1600" b="1" dirty="0" smtClean="0">
                <a:solidFill>
                  <a:srgbClr val="797A7E"/>
                </a:solidFill>
              </a:rPr>
              <a:t>231,800 </a:t>
            </a:r>
            <a:r>
              <a:rPr lang="en-US" sz="1600" dirty="0">
                <a:solidFill>
                  <a:srgbClr val="797A7E"/>
                </a:solidFill>
              </a:rPr>
              <a:t>of </a:t>
            </a:r>
            <a:r>
              <a:rPr lang="en-US" sz="1600" dirty="0" smtClean="0">
                <a:solidFill>
                  <a:srgbClr val="797A7E"/>
                </a:solidFill>
              </a:rPr>
              <a:t>equipment</a:t>
            </a:r>
            <a:endParaRPr lang="en-US" sz="1600" dirty="0">
              <a:solidFill>
                <a:srgbClr val="797A7E"/>
              </a:solidFill>
            </a:endParaRPr>
          </a:p>
          <a:p>
            <a:pPr marL="1336675" lvl="2" indent="-31750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</a:pPr>
            <a:r>
              <a:rPr lang="en-US" sz="1600" dirty="0">
                <a:solidFill>
                  <a:srgbClr val="797A7E"/>
                </a:solidFill>
              </a:rPr>
              <a:t>48 month 900 hour FMV = </a:t>
            </a:r>
            <a:r>
              <a:rPr lang="en-US" sz="1600" b="1" dirty="0">
                <a:solidFill>
                  <a:srgbClr val="797A7E"/>
                </a:solidFill>
              </a:rPr>
              <a:t>$</a:t>
            </a:r>
            <a:r>
              <a:rPr lang="en-US" sz="1600" b="1" dirty="0" smtClean="0">
                <a:solidFill>
                  <a:srgbClr val="797A7E"/>
                </a:solidFill>
              </a:rPr>
              <a:t>220,200 </a:t>
            </a:r>
            <a:r>
              <a:rPr lang="en-US" sz="1600" dirty="0">
                <a:solidFill>
                  <a:srgbClr val="797A7E"/>
                </a:solidFill>
              </a:rPr>
              <a:t>of </a:t>
            </a:r>
            <a:r>
              <a:rPr lang="en-US" sz="1600" dirty="0" smtClean="0">
                <a:solidFill>
                  <a:srgbClr val="797A7E"/>
                </a:solidFill>
              </a:rPr>
              <a:t>equipment</a:t>
            </a:r>
            <a:endParaRPr lang="en-US" sz="1600" dirty="0">
              <a:solidFill>
                <a:srgbClr val="797A7E"/>
              </a:solidFill>
            </a:endParaRPr>
          </a:p>
          <a:p>
            <a:pPr marL="1336675" lvl="2" indent="-31750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</a:pPr>
            <a:r>
              <a:rPr lang="en-US" sz="1600" dirty="0">
                <a:solidFill>
                  <a:srgbClr val="797A7E"/>
                </a:solidFill>
              </a:rPr>
              <a:t>60 month 600 hour FMV = </a:t>
            </a:r>
            <a:r>
              <a:rPr lang="en-US" sz="1600" b="1" dirty="0">
                <a:solidFill>
                  <a:srgbClr val="797A7E"/>
                </a:solidFill>
              </a:rPr>
              <a:t>$</a:t>
            </a:r>
            <a:r>
              <a:rPr lang="en-US" sz="1600" b="1" dirty="0" smtClean="0">
                <a:solidFill>
                  <a:srgbClr val="797A7E"/>
                </a:solidFill>
              </a:rPr>
              <a:t>254,800 </a:t>
            </a:r>
            <a:r>
              <a:rPr lang="en-US" sz="1600" dirty="0">
                <a:solidFill>
                  <a:srgbClr val="797A7E"/>
                </a:solidFill>
              </a:rPr>
              <a:t>of </a:t>
            </a:r>
            <a:r>
              <a:rPr lang="en-US" sz="1600" dirty="0" smtClean="0">
                <a:solidFill>
                  <a:srgbClr val="797A7E"/>
                </a:solidFill>
              </a:rPr>
              <a:t>equipment</a:t>
            </a:r>
            <a:endParaRPr lang="en-US" sz="1600" dirty="0">
              <a:solidFill>
                <a:srgbClr val="797A7E"/>
              </a:solidFill>
            </a:endParaRPr>
          </a:p>
          <a:p>
            <a:pPr marL="1336675" lvl="2" indent="-31750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</a:pPr>
            <a:r>
              <a:rPr lang="en-US" sz="1600" dirty="0">
                <a:solidFill>
                  <a:srgbClr val="797A7E"/>
                </a:solidFill>
              </a:rPr>
              <a:t>60 month 900 hour FMV = </a:t>
            </a:r>
            <a:r>
              <a:rPr lang="en-US" sz="1600" b="1" dirty="0">
                <a:solidFill>
                  <a:srgbClr val="797A7E"/>
                </a:solidFill>
              </a:rPr>
              <a:t>$</a:t>
            </a:r>
            <a:r>
              <a:rPr lang="en-US" sz="1600" b="1" dirty="0" smtClean="0">
                <a:solidFill>
                  <a:srgbClr val="797A7E"/>
                </a:solidFill>
              </a:rPr>
              <a:t>243,800 </a:t>
            </a:r>
            <a:r>
              <a:rPr lang="en-US" sz="1600" dirty="0">
                <a:solidFill>
                  <a:srgbClr val="797A7E"/>
                </a:solidFill>
              </a:rPr>
              <a:t>of </a:t>
            </a:r>
            <a:r>
              <a:rPr lang="en-US" sz="1600" dirty="0" smtClean="0">
                <a:solidFill>
                  <a:srgbClr val="797A7E"/>
                </a:solidFill>
              </a:rPr>
              <a:t>equipment</a:t>
            </a:r>
            <a:endParaRPr lang="en-US" sz="1600" dirty="0">
              <a:solidFill>
                <a:srgbClr val="797A7E"/>
              </a:solidFill>
            </a:endParaRPr>
          </a:p>
        </p:txBody>
      </p:sp>
      <p:sp>
        <p:nvSpPr>
          <p:cNvPr id="12293" name="Content Placeholder 1"/>
          <p:cNvSpPr txBox="1">
            <a:spLocks/>
          </p:cNvSpPr>
          <p:nvPr/>
        </p:nvSpPr>
        <p:spPr bwMode="auto">
          <a:xfrm>
            <a:off x="742950" y="4391025"/>
            <a:ext cx="8118475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9144" rIns="0" bIns="9144"/>
          <a:lstStyle/>
          <a:p>
            <a:pPr marL="381000" indent="-38100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</a:pPr>
            <a:r>
              <a:rPr lang="en-US" dirty="0">
                <a:solidFill>
                  <a:srgbClr val="797A7E"/>
                </a:solidFill>
              </a:rPr>
              <a:t>$100,000.00 per year budget</a:t>
            </a:r>
          </a:p>
          <a:p>
            <a:pPr marL="827088" lvl="1" indent="-31750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</a:pPr>
            <a:r>
              <a:rPr lang="en-US" sz="1600" dirty="0">
                <a:solidFill>
                  <a:srgbClr val="797A7E"/>
                </a:solidFill>
              </a:rPr>
              <a:t>100,000 / 12 months = </a:t>
            </a:r>
            <a:r>
              <a:rPr lang="en-US" sz="1600" b="1" dirty="0">
                <a:solidFill>
                  <a:srgbClr val="797A7E"/>
                </a:solidFill>
              </a:rPr>
              <a:t>$8,333.33/mo payment</a:t>
            </a:r>
          </a:p>
          <a:p>
            <a:pPr marL="1336675" lvl="2" indent="-31750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</a:pPr>
            <a:r>
              <a:rPr lang="en-US" sz="1600" dirty="0">
                <a:solidFill>
                  <a:srgbClr val="797A7E"/>
                </a:solidFill>
              </a:rPr>
              <a:t>60 month CSC = </a:t>
            </a:r>
            <a:r>
              <a:rPr lang="en-US" sz="1600" b="1" dirty="0">
                <a:solidFill>
                  <a:srgbClr val="797A7E"/>
                </a:solidFill>
              </a:rPr>
              <a:t>$443,430 </a:t>
            </a:r>
            <a:r>
              <a:rPr lang="en-US" sz="1600" dirty="0">
                <a:solidFill>
                  <a:srgbClr val="797A7E"/>
                </a:solidFill>
              </a:rPr>
              <a:t>of equipment at 5% finance rate.</a:t>
            </a:r>
          </a:p>
          <a:p>
            <a:pPr marL="1336675" lvl="2" indent="-31750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</a:pPr>
            <a:r>
              <a:rPr lang="en-US" sz="1600" dirty="0">
                <a:solidFill>
                  <a:srgbClr val="797A7E"/>
                </a:solidFill>
              </a:rPr>
              <a:t>48 month 600 hour FMV = </a:t>
            </a:r>
            <a:r>
              <a:rPr lang="en-US" sz="1600" b="1" dirty="0">
                <a:solidFill>
                  <a:srgbClr val="797A7E"/>
                </a:solidFill>
              </a:rPr>
              <a:t>$</a:t>
            </a:r>
            <a:r>
              <a:rPr lang="en-US" sz="1600" b="1" dirty="0" smtClean="0">
                <a:solidFill>
                  <a:srgbClr val="797A7E"/>
                </a:solidFill>
              </a:rPr>
              <a:t>463,600 </a:t>
            </a:r>
            <a:r>
              <a:rPr lang="en-US" sz="1600" dirty="0">
                <a:solidFill>
                  <a:srgbClr val="797A7E"/>
                </a:solidFill>
              </a:rPr>
              <a:t>of </a:t>
            </a:r>
            <a:r>
              <a:rPr lang="en-US" sz="1600" dirty="0" smtClean="0">
                <a:solidFill>
                  <a:srgbClr val="797A7E"/>
                </a:solidFill>
              </a:rPr>
              <a:t>equipment</a:t>
            </a:r>
            <a:endParaRPr lang="en-US" sz="1600" dirty="0">
              <a:solidFill>
                <a:srgbClr val="797A7E"/>
              </a:solidFill>
            </a:endParaRPr>
          </a:p>
          <a:p>
            <a:pPr marL="1336675" lvl="2" indent="-31750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</a:pPr>
            <a:r>
              <a:rPr lang="en-US" sz="1600" dirty="0">
                <a:solidFill>
                  <a:srgbClr val="797A7E"/>
                </a:solidFill>
              </a:rPr>
              <a:t>48 month 900 hour FMV = </a:t>
            </a:r>
            <a:r>
              <a:rPr lang="en-US" sz="1600" b="1" dirty="0">
                <a:solidFill>
                  <a:srgbClr val="797A7E"/>
                </a:solidFill>
              </a:rPr>
              <a:t>$</a:t>
            </a:r>
            <a:r>
              <a:rPr lang="en-US" sz="1600" b="1" dirty="0" smtClean="0">
                <a:solidFill>
                  <a:srgbClr val="797A7E"/>
                </a:solidFill>
              </a:rPr>
              <a:t>440,400 </a:t>
            </a:r>
            <a:r>
              <a:rPr lang="en-US" sz="1600" dirty="0">
                <a:solidFill>
                  <a:srgbClr val="797A7E"/>
                </a:solidFill>
              </a:rPr>
              <a:t>of </a:t>
            </a:r>
            <a:r>
              <a:rPr lang="en-US" sz="1600" dirty="0" smtClean="0">
                <a:solidFill>
                  <a:srgbClr val="797A7E"/>
                </a:solidFill>
              </a:rPr>
              <a:t>equipment</a:t>
            </a:r>
            <a:endParaRPr lang="en-US" sz="1600" dirty="0">
              <a:solidFill>
                <a:srgbClr val="797A7E"/>
              </a:solidFill>
            </a:endParaRPr>
          </a:p>
          <a:p>
            <a:pPr marL="1336675" lvl="2" indent="-31750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</a:pPr>
            <a:r>
              <a:rPr lang="en-US" sz="1600" dirty="0">
                <a:solidFill>
                  <a:srgbClr val="797A7E"/>
                </a:solidFill>
              </a:rPr>
              <a:t>60 month 600 hour FMV = </a:t>
            </a:r>
            <a:r>
              <a:rPr lang="en-US" sz="1600" b="1" dirty="0">
                <a:solidFill>
                  <a:srgbClr val="797A7E"/>
                </a:solidFill>
              </a:rPr>
              <a:t>$</a:t>
            </a:r>
            <a:r>
              <a:rPr lang="en-US" sz="1600" b="1" dirty="0" smtClean="0">
                <a:solidFill>
                  <a:srgbClr val="797A7E"/>
                </a:solidFill>
              </a:rPr>
              <a:t>509,750 </a:t>
            </a:r>
            <a:r>
              <a:rPr lang="en-US" sz="1600" dirty="0">
                <a:solidFill>
                  <a:srgbClr val="797A7E"/>
                </a:solidFill>
              </a:rPr>
              <a:t>of </a:t>
            </a:r>
            <a:r>
              <a:rPr lang="en-US" sz="1600" dirty="0" smtClean="0">
                <a:solidFill>
                  <a:srgbClr val="797A7E"/>
                </a:solidFill>
              </a:rPr>
              <a:t>equipment</a:t>
            </a:r>
            <a:endParaRPr lang="en-US" sz="1600" dirty="0">
              <a:solidFill>
                <a:srgbClr val="797A7E"/>
              </a:solidFill>
            </a:endParaRPr>
          </a:p>
          <a:p>
            <a:pPr marL="1336675" lvl="2" indent="-31750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</a:pPr>
            <a:r>
              <a:rPr lang="en-US" sz="1600" dirty="0">
                <a:solidFill>
                  <a:srgbClr val="797A7E"/>
                </a:solidFill>
              </a:rPr>
              <a:t>60 month 900 hour FMV = </a:t>
            </a:r>
            <a:r>
              <a:rPr lang="en-US" sz="1600" b="1" dirty="0">
                <a:solidFill>
                  <a:srgbClr val="797A7E"/>
                </a:solidFill>
              </a:rPr>
              <a:t>$</a:t>
            </a:r>
            <a:r>
              <a:rPr lang="en-US" sz="1600" b="1" dirty="0" smtClean="0">
                <a:solidFill>
                  <a:srgbClr val="797A7E"/>
                </a:solidFill>
              </a:rPr>
              <a:t>487,600 </a:t>
            </a:r>
            <a:r>
              <a:rPr lang="en-US" sz="1600" dirty="0">
                <a:solidFill>
                  <a:srgbClr val="797A7E"/>
                </a:solidFill>
              </a:rPr>
              <a:t>of </a:t>
            </a:r>
            <a:r>
              <a:rPr lang="en-US" sz="1600" dirty="0" smtClean="0">
                <a:solidFill>
                  <a:srgbClr val="797A7E"/>
                </a:solidFill>
              </a:rPr>
              <a:t>equipment</a:t>
            </a:r>
            <a:endParaRPr lang="en-US" sz="1600" dirty="0">
              <a:solidFill>
                <a:srgbClr val="797A7E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"/>
          <p:cNvSpPr>
            <a:spLocks noGrp="1"/>
          </p:cNvSpPr>
          <p:nvPr>
            <p:ph type="title"/>
          </p:nvPr>
        </p:nvSpPr>
        <p:spPr>
          <a:xfrm>
            <a:off x="167640" y="172720"/>
            <a:ext cx="9052560" cy="863600"/>
          </a:xfrm>
        </p:spPr>
        <p:txBody>
          <a:bodyPr/>
          <a:lstStyle/>
          <a:p>
            <a:pPr algn="ctr"/>
            <a:r>
              <a:rPr lang="en-US" dirty="0" smtClean="0"/>
              <a:t>Benefits of Leasing</a:t>
            </a:r>
          </a:p>
        </p:txBody>
      </p:sp>
      <p:sp>
        <p:nvSpPr>
          <p:cNvPr id="13315" name="Content Placeholder 3"/>
          <p:cNvSpPr>
            <a:spLocks noGrp="1"/>
          </p:cNvSpPr>
          <p:nvPr>
            <p:ph idx="1"/>
          </p:nvPr>
        </p:nvSpPr>
        <p:spPr>
          <a:xfrm>
            <a:off x="260985" y="1378585"/>
            <a:ext cx="9555480" cy="621792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None/>
            </a:pPr>
            <a:endParaRPr lang="en-US" sz="900" b="1" i="1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Flexible Options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:  Level, Seasonal, Annual, Skip Payments, Fair Market Value, $1.00 Purchase Option.  Tailor the best structure that is beneficial to your club. **We get creative when necessary!</a:t>
            </a:r>
          </a:p>
          <a:p>
            <a:pPr>
              <a:lnSpc>
                <a:spcPct val="90000"/>
              </a:lnSpc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100% Financing: 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Acquire needed equipment without a major initial cash outlay</a:t>
            </a:r>
          </a:p>
          <a:p>
            <a:pPr>
              <a:lnSpc>
                <a:spcPct val="90000"/>
              </a:lnSpc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Protect against obsolescence: 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Keep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equipment up to date</a:t>
            </a:r>
          </a:p>
          <a:p>
            <a:pPr>
              <a:lnSpc>
                <a:spcPct val="90000"/>
              </a:lnSpc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Lower repair costs: 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Match term with useful life</a:t>
            </a:r>
          </a:p>
          <a:p>
            <a:pPr>
              <a:lnSpc>
                <a:spcPct val="90000"/>
              </a:lnSpc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Preserve Bank Credit Lines: 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Leave credit for when you need it.</a:t>
            </a:r>
          </a:p>
          <a:p>
            <a:pPr>
              <a:lnSpc>
                <a:spcPct val="90000"/>
              </a:lnSpc>
            </a:pPr>
            <a:endParaRPr lang="en-US" b="1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Overcome budget limitations: 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Lower monthly payments</a:t>
            </a:r>
          </a:p>
          <a:p>
            <a:pPr>
              <a:lnSpc>
                <a:spcPct val="90000"/>
              </a:lnSpc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Hedge against inflation: 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lock in today’s rates/pricing and pay with tomorrow’s dollars</a:t>
            </a:r>
          </a:p>
          <a:p>
            <a:pPr>
              <a:lnSpc>
                <a:spcPct val="90000"/>
              </a:lnSpc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lvl="1">
              <a:lnSpc>
                <a:spcPct val="90000"/>
              </a:lnSpc>
            </a:pP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"/>
          <p:cNvSpPr>
            <a:spLocks noGrp="1"/>
          </p:cNvSpPr>
          <p:nvPr>
            <p:ph type="title"/>
          </p:nvPr>
        </p:nvSpPr>
        <p:spPr>
          <a:xfrm>
            <a:off x="167640" y="172720"/>
            <a:ext cx="9052560" cy="863600"/>
          </a:xfrm>
        </p:spPr>
        <p:txBody>
          <a:bodyPr/>
          <a:lstStyle/>
          <a:p>
            <a:pPr algn="ctr"/>
            <a:r>
              <a:rPr lang="en-US" dirty="0" smtClean="0"/>
              <a:t>Easy Process to Lease</a:t>
            </a:r>
          </a:p>
        </p:txBody>
      </p:sp>
      <p:sp>
        <p:nvSpPr>
          <p:cNvPr id="13315" name="Content Placeholder 3"/>
          <p:cNvSpPr>
            <a:spLocks noGrp="1"/>
          </p:cNvSpPr>
          <p:nvPr>
            <p:ph idx="1"/>
          </p:nvPr>
        </p:nvSpPr>
        <p:spPr>
          <a:xfrm>
            <a:off x="502920" y="1295400"/>
            <a:ext cx="9387840" cy="587248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1 page credit application</a:t>
            </a:r>
          </a:p>
          <a:p>
            <a:pPr lvl="1"/>
            <a:r>
              <a:rPr lang="en-US" sz="2400" dirty="0" smtClean="0"/>
              <a:t>Application only program up to $350,000</a:t>
            </a:r>
          </a:p>
          <a:p>
            <a:r>
              <a:rPr lang="en-US" sz="2400" dirty="0" smtClean="0"/>
              <a:t>Financial Statements</a:t>
            </a:r>
          </a:p>
          <a:p>
            <a:pPr lvl="1"/>
            <a:r>
              <a:rPr lang="en-US" sz="2400" dirty="0" smtClean="0"/>
              <a:t>Only needed in only certain scenarios</a:t>
            </a:r>
          </a:p>
          <a:p>
            <a:pPr lvl="1"/>
            <a:r>
              <a:rPr lang="en-US" sz="2400" dirty="0" smtClean="0"/>
              <a:t>Needed if application is over $350,000</a:t>
            </a:r>
          </a:p>
          <a:p>
            <a:r>
              <a:rPr lang="en-US" sz="2400" dirty="0" smtClean="0"/>
              <a:t>Credit approved!</a:t>
            </a:r>
          </a:p>
          <a:p>
            <a:r>
              <a:rPr lang="en-US" sz="2400" dirty="0" smtClean="0"/>
              <a:t>Documents are produced/emailed to customer</a:t>
            </a:r>
          </a:p>
          <a:p>
            <a:r>
              <a:rPr lang="en-US" sz="2400" dirty="0" smtClean="0"/>
              <a:t>Signed, faxed/emailed and returned</a:t>
            </a:r>
          </a:p>
          <a:p>
            <a:r>
              <a:rPr lang="en-US" sz="2400" dirty="0" smtClean="0"/>
              <a:t>Delivery and Installation complete</a:t>
            </a:r>
          </a:p>
          <a:p>
            <a:r>
              <a:rPr lang="en-US" sz="2400" dirty="0" smtClean="0"/>
              <a:t>Sign Delivery &amp; Acceptance certificate – faxes or emails</a:t>
            </a:r>
          </a:p>
          <a:p>
            <a:pPr>
              <a:buNone/>
            </a:pPr>
            <a:endParaRPr lang="en-US" sz="2900" dirty="0" smtClean="0"/>
          </a:p>
          <a:p>
            <a:endParaRPr lang="en-US" sz="2900" dirty="0" smtClean="0"/>
          </a:p>
          <a:p>
            <a:endParaRPr lang="en-US" sz="2900" dirty="0" smtClean="0"/>
          </a:p>
          <a:p>
            <a:pPr lvl="1"/>
            <a:endParaRPr lang="en-US" sz="2200" dirty="0" smtClean="0"/>
          </a:p>
          <a:p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endParaRPr lang="en-US" sz="2200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A5A5A"/>
                </a:solidFill>
              </a:rPr>
              <a:t>Open Discussion</a:t>
            </a:r>
            <a:endParaRPr lang="en-US" dirty="0">
              <a:solidFill>
                <a:srgbClr val="5A5A5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394" y="1709083"/>
            <a:ext cx="7187343" cy="5129425"/>
          </a:xfrm>
        </p:spPr>
        <p:txBody>
          <a:bodyPr/>
          <a:lstStyle/>
          <a:p>
            <a:r>
              <a:rPr lang="en-US" dirty="0" smtClean="0">
                <a:solidFill>
                  <a:srgbClr val="5A5A5A"/>
                </a:solidFill>
              </a:rPr>
              <a:t>Questions?</a:t>
            </a:r>
          </a:p>
          <a:p>
            <a:pPr marL="0" indent="0">
              <a:buNone/>
            </a:pPr>
            <a:endParaRPr lang="en-US" sz="400" dirty="0" smtClean="0">
              <a:solidFill>
                <a:srgbClr val="5A5A5A"/>
              </a:solidFill>
            </a:endParaRPr>
          </a:p>
          <a:p>
            <a:r>
              <a:rPr lang="en-US" dirty="0" smtClean="0">
                <a:solidFill>
                  <a:srgbClr val="5A5A5A"/>
                </a:solidFill>
              </a:rPr>
              <a:t>Comments.</a:t>
            </a:r>
            <a:endParaRPr lang="en-US" dirty="0">
              <a:solidFill>
                <a:srgbClr val="5A5A5A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6172" t="16266" b="27562"/>
          <a:stretch/>
        </p:blipFill>
        <p:spPr>
          <a:xfrm>
            <a:off x="2590192" y="4008201"/>
            <a:ext cx="4756563" cy="212679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1073462">
            <a:off x="901680" y="5445786"/>
            <a:ext cx="1904999" cy="142875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874273">
            <a:off x="7276432" y="2175346"/>
            <a:ext cx="1162553" cy="2992209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59598" y="645329"/>
            <a:ext cx="9565240" cy="690880"/>
          </a:xfrm>
          <a:prstGeom prst="rect">
            <a:avLst/>
          </a:prstGeom>
        </p:spPr>
        <p:txBody>
          <a:bodyPr lIns="101882" tIns="50941" rIns="101882" bIns="5094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sz="3200" b="1" dirty="0" smtClean="0">
                <a:solidFill>
                  <a:srgbClr val="5A5A5A"/>
                </a:solidFill>
              </a:rPr>
              <a:t>Meeting Agenda</a:t>
            </a:r>
            <a:endParaRPr lang="en-US" altLang="ko-KR" sz="3200" b="1" i="0" dirty="0" smtClean="0">
              <a:ea typeface="굴림" pitchFamily="34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85875" y="1676400"/>
            <a:ext cx="3453189" cy="337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821229" lvl="1" indent="-315859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Arial"/>
              <a:buChar char="•"/>
            </a:pPr>
            <a:r>
              <a:rPr lang="en-US" dirty="0" smtClean="0"/>
              <a:t>   </a:t>
            </a:r>
            <a:r>
              <a:rPr lang="en-US" sz="2200" dirty="0" smtClean="0">
                <a:solidFill>
                  <a:srgbClr val="797A7E"/>
                </a:solidFill>
                <a:latin typeface="Calibri" pitchFamily="34" charset="0"/>
                <a:cs typeface="Calibri" pitchFamily="34" charset="0"/>
              </a:rPr>
              <a:t>Company Overview</a:t>
            </a:r>
          </a:p>
          <a:p>
            <a:pPr marL="821229" lvl="1" indent="-315859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Arial"/>
              <a:buChar char="•"/>
            </a:pPr>
            <a:endParaRPr lang="en-US" sz="2200" dirty="0" smtClean="0">
              <a:solidFill>
                <a:srgbClr val="797A7E"/>
              </a:solidFill>
              <a:latin typeface="Calibri" pitchFamily="34" charset="0"/>
              <a:cs typeface="Calibri" pitchFamily="34" charset="0"/>
            </a:endParaRPr>
          </a:p>
          <a:p>
            <a:pPr marL="821229" lvl="1" indent="-315859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Arial"/>
              <a:buChar char="•"/>
            </a:pPr>
            <a:r>
              <a:rPr lang="en-US" sz="2200" dirty="0" smtClean="0">
                <a:solidFill>
                  <a:srgbClr val="797A7E"/>
                </a:solidFill>
                <a:latin typeface="Calibri" pitchFamily="34" charset="0"/>
                <a:cs typeface="Calibri" pitchFamily="34" charset="0"/>
              </a:rPr>
              <a:t>   Needs</a:t>
            </a:r>
          </a:p>
          <a:p>
            <a:pPr marL="821229" lvl="1" indent="-315859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Arial"/>
              <a:buChar char="•"/>
            </a:pPr>
            <a:endParaRPr lang="en-US" sz="2200" dirty="0" smtClean="0">
              <a:solidFill>
                <a:srgbClr val="797A7E"/>
              </a:solidFill>
              <a:latin typeface="Calibri" pitchFamily="34" charset="0"/>
              <a:cs typeface="Calibri" pitchFamily="34" charset="0"/>
            </a:endParaRPr>
          </a:p>
          <a:p>
            <a:pPr marL="821229" lvl="1" indent="-315859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Arial"/>
              <a:buChar char="•"/>
            </a:pPr>
            <a:r>
              <a:rPr lang="en-US" sz="2200" dirty="0" smtClean="0">
                <a:solidFill>
                  <a:srgbClr val="797A7E"/>
                </a:solidFill>
                <a:latin typeface="Calibri" pitchFamily="34" charset="0"/>
                <a:cs typeface="Calibri" pitchFamily="34" charset="0"/>
              </a:rPr>
              <a:t>   Options</a:t>
            </a:r>
          </a:p>
          <a:p>
            <a:pPr marL="821229" lvl="1" indent="-315859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Arial"/>
              <a:buChar char="•"/>
            </a:pPr>
            <a:endParaRPr lang="en-US" sz="2200" dirty="0" smtClean="0">
              <a:solidFill>
                <a:srgbClr val="797A7E"/>
              </a:solidFill>
              <a:latin typeface="Calibri" pitchFamily="34" charset="0"/>
              <a:cs typeface="Calibri" pitchFamily="34" charset="0"/>
            </a:endParaRPr>
          </a:p>
          <a:p>
            <a:pPr marL="821229" lvl="1" indent="-315859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Arial"/>
              <a:buChar char="•"/>
            </a:pPr>
            <a:r>
              <a:rPr lang="en-US" sz="2200" dirty="0" smtClean="0">
                <a:solidFill>
                  <a:srgbClr val="797A7E"/>
                </a:solidFill>
                <a:latin typeface="Calibri" pitchFamily="34" charset="0"/>
                <a:cs typeface="Calibri" pitchFamily="34" charset="0"/>
              </a:rPr>
              <a:t>   Benefits</a:t>
            </a:r>
          </a:p>
          <a:p>
            <a:pPr marL="821229" lvl="1" indent="-315859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Arial"/>
              <a:buChar char="•"/>
            </a:pPr>
            <a:endParaRPr lang="en-US" sz="2200" dirty="0" smtClean="0">
              <a:solidFill>
                <a:srgbClr val="797A7E"/>
              </a:solidFill>
              <a:latin typeface="Calibri" pitchFamily="34" charset="0"/>
              <a:cs typeface="Calibri" pitchFamily="34" charset="0"/>
            </a:endParaRPr>
          </a:p>
          <a:p>
            <a:pPr marL="821229" lvl="1" indent="-315859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Arial"/>
              <a:buChar char="•"/>
            </a:pPr>
            <a:r>
              <a:rPr lang="en-US" sz="2200" dirty="0" smtClean="0">
                <a:solidFill>
                  <a:srgbClr val="797A7E"/>
                </a:solidFill>
                <a:latin typeface="Calibri" pitchFamily="34" charset="0"/>
                <a:cs typeface="Calibri" pitchFamily="34" charset="0"/>
              </a:rPr>
              <a:t>   Process</a:t>
            </a:r>
          </a:p>
        </p:txBody>
      </p:sp>
    </p:spTree>
    <p:extLst>
      <p:ext uri="{BB962C8B-B14F-4D97-AF65-F5344CB8AC3E}">
        <p14:creationId xmlns:p14="http://schemas.microsoft.com/office/powerpoint/2010/main" xmlns="" val="2677714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TCF Company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95313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5577" y="1146573"/>
            <a:ext cx="6132830" cy="418846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13119" y="586819"/>
            <a:ext cx="9435198" cy="55975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3493" tIns="63493" rIns="63493" bIns="63493" rtlCol="0" anchor="t"/>
          <a:lstStyle/>
          <a:p>
            <a:pPr algn="l">
              <a:lnSpc>
                <a:spcPct val="100000"/>
              </a:lnSpc>
            </a:pPr>
            <a:r>
              <a:rPr sz="2900" b="1" dirty="0">
                <a:solidFill>
                  <a:srgbClr val="5A5A5A"/>
                </a:solidFill>
                <a:latin typeface="Arial"/>
              </a:rPr>
              <a:t>Corporate Profile</a:t>
            </a:r>
            <a:r>
              <a:rPr sz="2900" dirty="0">
                <a:solidFill>
                  <a:srgbClr val="000000"/>
                </a:solidFill>
                <a:latin typeface="Times New Roman"/>
              </a:rPr>
              <a:t>	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5577" y="4154635"/>
            <a:ext cx="6286500" cy="41884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5130" y="1397593"/>
            <a:ext cx="4274820" cy="553999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88890" tIns="50794" rIns="88890" bIns="50794" rtlCol="0" anchor="t"/>
          <a:lstStyle/>
          <a:p>
            <a:pPr marL="342859" indent="-330161">
              <a:spcBef>
                <a:spcPts val="1799"/>
              </a:spcBef>
              <a:buClr>
                <a:srgbClr val="EF6E15"/>
              </a:buClr>
              <a:buSzPts val="1400"/>
              <a:buFont typeface="Arial"/>
              <a:buChar char="•"/>
            </a:pPr>
            <a:r>
              <a:rPr sz="1400" dirty="0">
                <a:solidFill>
                  <a:srgbClr val="5A5A5A"/>
                </a:solidFill>
                <a:latin typeface="Arial"/>
              </a:rPr>
              <a:t>$21.1 billion national bank holding company headquartered in Minnesota</a:t>
            </a:r>
          </a:p>
          <a:p>
            <a:pPr marL="736514" lvl="1" indent="-266669">
              <a:spcBef>
                <a:spcPts val="599"/>
              </a:spcBef>
              <a:buClr>
                <a:srgbClr val="5A5A5A"/>
              </a:buClr>
              <a:buSzPts val="1400"/>
              <a:buFont typeface="Arial"/>
              <a:buChar char="•"/>
            </a:pPr>
            <a:r>
              <a:rPr sz="1400" dirty="0">
                <a:solidFill>
                  <a:srgbClr val="5A5A5A"/>
                </a:solidFill>
                <a:latin typeface="Arial"/>
              </a:rPr>
              <a:t>45</a:t>
            </a:r>
            <a:r>
              <a:rPr sz="1400" baseline="30000" dirty="0">
                <a:solidFill>
                  <a:srgbClr val="5A5A5A"/>
                </a:solidFill>
                <a:latin typeface="Arial"/>
              </a:rPr>
              <a:t>th</a:t>
            </a:r>
            <a:r>
              <a:rPr sz="1400" dirty="0">
                <a:solidFill>
                  <a:srgbClr val="5A5A5A"/>
                </a:solidFill>
                <a:latin typeface="Arial"/>
              </a:rPr>
              <a:t> largest publicly-traded U.S. based bank holding company by asset size</a:t>
            </a:r>
            <a:r>
              <a:rPr sz="1400" baseline="30000" dirty="0">
                <a:solidFill>
                  <a:srgbClr val="5A5A5A"/>
                </a:solidFill>
                <a:latin typeface="Arial"/>
              </a:rPr>
              <a:t>1</a:t>
            </a:r>
          </a:p>
          <a:p>
            <a:pPr marL="342859" indent="-330161">
              <a:spcBef>
                <a:spcPts val="1200"/>
              </a:spcBef>
              <a:buClr>
                <a:srgbClr val="EF6E15"/>
              </a:buClr>
              <a:buSzPts val="1400"/>
              <a:buFont typeface="Arial"/>
              <a:buChar char="•"/>
            </a:pPr>
            <a:r>
              <a:rPr sz="1400" dirty="0">
                <a:solidFill>
                  <a:srgbClr val="5A5A5A"/>
                </a:solidFill>
                <a:latin typeface="Arial"/>
              </a:rPr>
              <a:t>342 bank branches in seven states</a:t>
            </a:r>
          </a:p>
          <a:p>
            <a:pPr marL="342859" indent="-330161">
              <a:spcBef>
                <a:spcPts val="1200"/>
              </a:spcBef>
              <a:buClr>
                <a:srgbClr val="EF6E15"/>
              </a:buClr>
              <a:buSzPts val="1400"/>
              <a:buFont typeface="Arial"/>
              <a:buChar char="•"/>
            </a:pPr>
            <a:r>
              <a:rPr sz="1400" dirty="0">
                <a:solidFill>
                  <a:srgbClr val="5A5A5A"/>
                </a:solidFill>
                <a:latin typeface="Arial"/>
              </a:rPr>
              <a:t>Approximately 147,700 small business banking relationships:</a:t>
            </a:r>
          </a:p>
          <a:p>
            <a:pPr marL="736514" lvl="1" indent="-266669">
              <a:spcBef>
                <a:spcPts val="599"/>
              </a:spcBef>
              <a:buClr>
                <a:srgbClr val="5A5A5A"/>
              </a:buClr>
              <a:buSzPts val="1400"/>
              <a:buFont typeface="Arial"/>
              <a:buChar char="•"/>
            </a:pPr>
            <a:r>
              <a:rPr sz="1400" dirty="0">
                <a:solidFill>
                  <a:srgbClr val="5A5A5A"/>
                </a:solidFill>
                <a:latin typeface="Arial"/>
              </a:rPr>
              <a:t>69,700 checking accounts</a:t>
            </a:r>
          </a:p>
          <a:p>
            <a:pPr marL="736514" lvl="1" indent="-266669">
              <a:spcBef>
                <a:spcPts val="599"/>
              </a:spcBef>
              <a:buClr>
                <a:srgbClr val="5A5A5A"/>
              </a:buClr>
              <a:buSzPts val="1400"/>
              <a:buFont typeface="Arial"/>
              <a:buChar char="•"/>
            </a:pPr>
            <a:r>
              <a:rPr sz="1400" dirty="0">
                <a:solidFill>
                  <a:srgbClr val="5A5A5A"/>
                </a:solidFill>
                <a:latin typeface="Arial"/>
              </a:rPr>
              <a:t>78,000 lending relationships </a:t>
            </a:r>
          </a:p>
          <a:p>
            <a:pPr marL="342859" indent="-330161">
              <a:spcBef>
                <a:spcPts val="1200"/>
              </a:spcBef>
              <a:buClr>
                <a:srgbClr val="EF6E15"/>
              </a:buClr>
              <a:buSzPts val="1400"/>
              <a:buFont typeface="Arial"/>
              <a:buChar char="•"/>
            </a:pPr>
            <a:r>
              <a:rPr sz="1400" dirty="0">
                <a:solidFill>
                  <a:srgbClr val="5A5A5A"/>
                </a:solidFill>
                <a:latin typeface="Arial"/>
              </a:rPr>
              <a:t>Average loan and lease portfolio makes up 84% of average total assets</a:t>
            </a:r>
          </a:p>
          <a:p>
            <a:pPr marL="342859" indent="-330161">
              <a:spcBef>
                <a:spcPts val="599"/>
              </a:spcBef>
            </a:pPr>
            <a:endParaRPr sz="1400" baseline="30000" dirty="0">
              <a:solidFill>
                <a:srgbClr val="5A5A5A"/>
              </a:solidFill>
              <a:latin typeface="Arial"/>
            </a:endParaRPr>
          </a:p>
          <a:p>
            <a:pPr marL="342859" indent="-330161">
              <a:spcBef>
                <a:spcPts val="599"/>
              </a:spcBef>
            </a:pPr>
            <a:endParaRPr sz="1400" baseline="30000" dirty="0">
              <a:solidFill>
                <a:srgbClr val="5A5A5A"/>
              </a:solidFill>
              <a:latin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2920" y="7211061"/>
            <a:ext cx="2346960" cy="41740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>
              <a:lnSpc>
                <a:spcPct val="100000"/>
              </a:lnSpc>
            </a:pPr>
            <a:fld id="{C1FF6DA9-008F-8B48-92A6-B652298478BF}" type="slidenum">
              <a:rPr sz="1000">
                <a:solidFill>
                  <a:srgbClr val="797A7E"/>
                </a:solidFill>
                <a:latin typeface="Arial"/>
              </a:rPr>
              <a:pPr algn="l">
                <a:lnSpc>
                  <a:spcPct val="100000"/>
                </a:lnSpc>
              </a:pPr>
              <a:t>4</a:t>
            </a:fld>
            <a:endParaRPr sz="1000" dirty="0">
              <a:solidFill>
                <a:srgbClr val="797A7E"/>
              </a:solidFill>
              <a:latin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79950" y="1786213"/>
            <a:ext cx="1187450" cy="2590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88890" tIns="50794" rIns="88890" bIns="50794" rtlCol="0" anchor="t"/>
          <a:lstStyle/>
          <a:p>
            <a:pPr algn="l">
              <a:lnSpc>
                <a:spcPct val="100000"/>
              </a:lnSpc>
            </a:pPr>
            <a:r>
              <a:rPr sz="900" dirty="0">
                <a:solidFill>
                  <a:srgbClr val="5A5A5A"/>
                </a:solidFill>
                <a:latin typeface="Arial"/>
              </a:rPr>
              <a:t>($ millions)</a:t>
            </a:r>
          </a:p>
        </p:txBody>
      </p:sp>
      <p:sp>
        <p:nvSpPr>
          <p:cNvPr id="8" name="Rectangle 7"/>
          <p:cNvSpPr/>
          <p:nvPr/>
        </p:nvSpPr>
        <p:spPr>
          <a:xfrm>
            <a:off x="726441" y="7297421"/>
            <a:ext cx="8616137" cy="54694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3493" tIns="63493" rIns="63493" bIns="63493" rtlCol="0" anchor="t"/>
          <a:lstStyle/>
          <a:p>
            <a:pPr marL="63493" indent="-50794">
              <a:lnSpc>
                <a:spcPct val="93000"/>
              </a:lnSpc>
            </a:pPr>
            <a:r>
              <a:rPr sz="900" baseline="30000" dirty="0">
                <a:solidFill>
                  <a:srgbClr val="5A5A5A"/>
                </a:solidFill>
                <a:latin typeface="Arial"/>
              </a:rPr>
              <a:t>1</a:t>
            </a:r>
            <a:r>
              <a:rPr sz="900" dirty="0">
                <a:solidFill>
                  <a:srgbClr val="5A5A5A"/>
                </a:solidFill>
                <a:latin typeface="Arial"/>
              </a:rPr>
              <a:t> Source: SNL Financial (March 31, 2016)</a:t>
            </a:r>
          </a:p>
          <a:p>
            <a:pPr marL="63493" indent="-50794">
              <a:lnSpc>
                <a:spcPct val="93000"/>
              </a:lnSpc>
            </a:pPr>
            <a:r>
              <a:rPr sz="900" baseline="30000" dirty="0">
                <a:solidFill>
                  <a:srgbClr val="5A5A5A"/>
                </a:solidFill>
                <a:latin typeface="Arial"/>
              </a:rPr>
              <a:t>2</a:t>
            </a:r>
            <a:r>
              <a:rPr sz="900" dirty="0">
                <a:solidFill>
                  <a:srgbClr val="5A5A5A"/>
                </a:solidFill>
                <a:latin typeface="Arial"/>
              </a:rPr>
              <a:t> YTD annualized</a:t>
            </a:r>
          </a:p>
        </p:txBody>
      </p:sp>
      <p:sp>
        <p:nvSpPr>
          <p:cNvPr id="9" name="Rectangle 8"/>
          <p:cNvSpPr/>
          <p:nvPr/>
        </p:nvSpPr>
        <p:spPr>
          <a:xfrm>
            <a:off x="4777740" y="5053499"/>
            <a:ext cx="1187450" cy="2590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88890" tIns="50794" rIns="88890" bIns="50794" rtlCol="0" anchor="t"/>
          <a:lstStyle/>
          <a:p>
            <a:pPr algn="l">
              <a:lnSpc>
                <a:spcPct val="100000"/>
              </a:lnSpc>
            </a:pPr>
            <a:r>
              <a:rPr sz="900" dirty="0">
                <a:solidFill>
                  <a:srgbClr val="5A5A5A"/>
                </a:solidFill>
                <a:latin typeface="Arial"/>
              </a:rPr>
              <a:t>($ millions)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86512" y="375378"/>
            <a:ext cx="3201645" cy="59732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12699" rIns="0" bIns="12699" rtlCol="0" anchor="ctr"/>
          <a:lstStyle/>
          <a:p>
            <a:pPr algn="ctr">
              <a:tabLst>
                <a:tab pos="457146" algn="l"/>
                <a:tab pos="914294" algn="l"/>
                <a:tab pos="1371440" algn="l"/>
                <a:tab pos="1828586" algn="l"/>
                <a:tab pos="2285732" algn="l"/>
                <a:tab pos="2742880" algn="l"/>
                <a:tab pos="3200026" algn="l"/>
                <a:tab pos="3657172" algn="l"/>
                <a:tab pos="4114319" algn="l"/>
                <a:tab pos="4571466" algn="l"/>
                <a:tab pos="5028612" algn="l"/>
                <a:tab pos="5485758" algn="l"/>
                <a:tab pos="5942905" algn="l"/>
                <a:tab pos="6400052" algn="l"/>
                <a:tab pos="6857198" algn="l"/>
                <a:tab pos="7314344" algn="l"/>
                <a:tab pos="7771492" algn="l"/>
                <a:tab pos="8228638" algn="l"/>
              </a:tabLst>
            </a:pPr>
            <a:r>
              <a:rPr sz="3200" b="1" dirty="0">
                <a:solidFill>
                  <a:srgbClr val="5A5A5A"/>
                </a:solidFill>
                <a:latin typeface="Arial"/>
              </a:rPr>
              <a:t>				</a:t>
            </a:r>
            <a:r>
              <a:rPr sz="3200" b="1" dirty="0">
                <a:solidFill>
                  <a:srgbClr val="000000"/>
                </a:solidFill>
                <a:latin typeface="Arial"/>
              </a:rPr>
              <a:t>		</a:t>
            </a:r>
          </a:p>
          <a:p>
            <a:pPr algn="ctr">
              <a:tabLst>
                <a:tab pos="457146" algn="l"/>
                <a:tab pos="914294" algn="l"/>
                <a:tab pos="1371440" algn="l"/>
                <a:tab pos="1828586" algn="l"/>
                <a:tab pos="2285732" algn="l"/>
                <a:tab pos="2742880" algn="l"/>
                <a:tab pos="3200026" algn="l"/>
                <a:tab pos="3657172" algn="l"/>
                <a:tab pos="4114319" algn="l"/>
                <a:tab pos="4571466" algn="l"/>
                <a:tab pos="5028612" algn="l"/>
                <a:tab pos="5485758" algn="l"/>
                <a:tab pos="5942905" algn="l"/>
                <a:tab pos="6400052" algn="l"/>
                <a:tab pos="6857198" algn="l"/>
                <a:tab pos="7314344" algn="l"/>
                <a:tab pos="7771492" algn="l"/>
                <a:tab pos="8228638" algn="l"/>
              </a:tabLst>
            </a:pPr>
            <a:r>
              <a:rPr sz="1600" b="1" i="1" dirty="0">
                <a:solidFill>
                  <a:srgbClr val="2C2C2C"/>
                </a:solidFill>
                <a:latin typeface="Arial"/>
              </a:rPr>
              <a:t>At June 30, 2016</a:t>
            </a:r>
            <a:r>
              <a:rPr sz="1600" b="1" i="1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659333" y="5665072"/>
            <a:ext cx="600989" cy="26829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3493" tIns="63493" rIns="63493" bIns="63493" rtlCol="0" anchor="t"/>
          <a:lstStyle/>
          <a:p>
            <a:pPr algn="l">
              <a:lnSpc>
                <a:spcPct val="100000"/>
              </a:lnSpc>
            </a:pPr>
            <a:r>
              <a:rPr sz="1000" b="1" dirty="0">
                <a:solidFill>
                  <a:srgbClr val="FFFFFF"/>
                </a:solidFill>
                <a:latin typeface="Arial"/>
              </a:rPr>
              <a:t>$4,677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818758" y="6713914"/>
            <a:ext cx="600989" cy="26829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3493" tIns="63493" rIns="63493" bIns="63493" rtlCol="0" anchor="t"/>
          <a:lstStyle/>
          <a:p>
            <a:pPr algn="l">
              <a:lnSpc>
                <a:spcPct val="100000"/>
              </a:lnSpc>
            </a:pPr>
            <a:r>
              <a:rPr sz="1000" b="1" dirty="0">
                <a:solidFill>
                  <a:srgbClr val="FFFFFF"/>
                </a:solidFill>
                <a:latin typeface="Arial"/>
              </a:rPr>
              <a:t>$5,644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766902" y="6498878"/>
            <a:ext cx="600989" cy="26829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3493" tIns="63493" rIns="63493" bIns="63493" rtlCol="0" anchor="t"/>
          <a:lstStyle/>
          <a:p>
            <a:pPr algn="l">
              <a:lnSpc>
                <a:spcPct val="100000"/>
              </a:lnSpc>
            </a:pPr>
            <a:r>
              <a:rPr sz="1000" b="1" dirty="0">
                <a:solidFill>
                  <a:srgbClr val="5A5A5A"/>
                </a:solidFill>
                <a:latin typeface="Arial"/>
              </a:rPr>
              <a:t>$2,534</a:t>
            </a:r>
            <a:r>
              <a:rPr sz="1000" b="1" dirty="0">
                <a:solidFill>
                  <a:srgbClr val="FFFFFF"/>
                </a:solidFill>
                <a:latin typeface="Arial"/>
              </a:rPr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655868" y="5655860"/>
            <a:ext cx="600989" cy="26829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3493" tIns="63493" rIns="63493" bIns="63493" rtlCol="0" anchor="t"/>
          <a:lstStyle/>
          <a:p>
            <a:pPr algn="l">
              <a:lnSpc>
                <a:spcPct val="100000"/>
              </a:lnSpc>
            </a:pPr>
            <a:r>
              <a:rPr sz="1000" b="1" dirty="0">
                <a:solidFill>
                  <a:srgbClr val="FFFFFF"/>
                </a:solidFill>
                <a:latin typeface="Arial"/>
              </a:rPr>
              <a:t>$4,337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400329" y="2338341"/>
            <a:ext cx="600989" cy="26829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3493" tIns="63493" rIns="63493" bIns="63493" rtlCol="0" anchor="t"/>
          <a:lstStyle/>
          <a:p>
            <a:pPr algn="l">
              <a:lnSpc>
                <a:spcPct val="100000"/>
              </a:lnSpc>
            </a:pPr>
            <a:r>
              <a:rPr sz="1000" b="1" dirty="0">
                <a:solidFill>
                  <a:srgbClr val="FFFFFF"/>
                </a:solidFill>
                <a:latin typeface="Arial"/>
              </a:rPr>
              <a:t>$2,430</a:t>
            </a:r>
            <a:r>
              <a:rPr sz="1000" b="1" dirty="0">
                <a:solidFill>
                  <a:srgbClr val="5A5A5A"/>
                </a:solidFill>
                <a:latin typeface="Arial"/>
              </a:rPr>
              <a:t>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464060" y="3330041"/>
            <a:ext cx="600989" cy="26829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3493" tIns="63493" rIns="63493" bIns="63493" rtlCol="0" anchor="t"/>
          <a:lstStyle/>
          <a:p>
            <a:pPr algn="l">
              <a:lnSpc>
                <a:spcPct val="100000"/>
              </a:lnSpc>
            </a:pPr>
            <a:r>
              <a:rPr sz="1000" b="1" dirty="0">
                <a:solidFill>
                  <a:srgbClr val="FFFFFF"/>
                </a:solidFill>
                <a:latin typeface="Arial"/>
              </a:rPr>
              <a:t>$3,096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988495" y="3814377"/>
            <a:ext cx="600989" cy="26829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3493" tIns="63493" rIns="63493" bIns="63493" rtlCol="0" anchor="t"/>
          <a:lstStyle/>
          <a:p>
            <a:pPr algn="l">
              <a:lnSpc>
                <a:spcPct val="100000"/>
              </a:lnSpc>
            </a:pPr>
            <a:r>
              <a:rPr sz="1000" b="1" dirty="0">
                <a:solidFill>
                  <a:srgbClr val="5A5A5A"/>
                </a:solidFill>
                <a:latin typeface="Arial"/>
              </a:rPr>
              <a:t>$4,120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742734" y="3474119"/>
            <a:ext cx="600989" cy="26829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3493" tIns="63493" rIns="63493" bIns="63493" rtlCol="0" anchor="t"/>
          <a:lstStyle/>
          <a:p>
            <a:pPr algn="l">
              <a:lnSpc>
                <a:spcPct val="100000"/>
              </a:lnSpc>
            </a:pPr>
            <a:r>
              <a:rPr sz="1000" b="1" dirty="0">
                <a:solidFill>
                  <a:srgbClr val="FFFFFF"/>
                </a:solidFill>
                <a:latin typeface="Arial"/>
              </a:rPr>
              <a:t>$2,813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770674" y="2860243"/>
            <a:ext cx="600989" cy="26829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3493" tIns="63493" rIns="63493" bIns="63493" rtlCol="0" anchor="t"/>
          <a:lstStyle/>
          <a:p>
            <a:pPr algn="l">
              <a:lnSpc>
                <a:spcPct val="100000"/>
              </a:lnSpc>
            </a:pPr>
            <a:r>
              <a:rPr sz="1000" b="1" dirty="0">
                <a:solidFill>
                  <a:srgbClr val="5A5A5A"/>
                </a:solidFill>
                <a:latin typeface="Arial"/>
              </a:rPr>
              <a:t>$2,678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464060" y="2716310"/>
            <a:ext cx="600989" cy="26829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3493" tIns="63493" rIns="63493" bIns="63493" rtlCol="0" anchor="t"/>
          <a:lstStyle/>
          <a:p>
            <a:pPr algn="l">
              <a:lnSpc>
                <a:spcPct val="100000"/>
              </a:lnSpc>
            </a:pPr>
            <a:r>
              <a:rPr sz="1000" b="1" dirty="0">
                <a:solidFill>
                  <a:srgbClr val="FFFFFF"/>
                </a:solidFill>
                <a:latin typeface="Arial"/>
              </a:rPr>
              <a:t>$2,335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774754" y="2207361"/>
            <a:ext cx="600989" cy="26829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3493" tIns="63493" rIns="63493" bIns="63493" rtlCol="0" anchor="t"/>
          <a:lstStyle/>
          <a:p>
            <a:pPr algn="l">
              <a:lnSpc>
                <a:spcPct val="100000"/>
              </a:lnSpc>
            </a:pPr>
            <a:r>
              <a:rPr sz="1000" b="1" dirty="0">
                <a:solidFill>
                  <a:srgbClr val="FFFFFF"/>
                </a:solidFill>
                <a:latin typeface="Arial"/>
              </a:rPr>
              <a:t>$1,952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620438" y="1325626"/>
            <a:ext cx="5406390" cy="345440"/>
          </a:xfrm>
          <a:prstGeom prst="rect">
            <a:avLst/>
          </a:prstGeom>
          <a:solidFill>
            <a:srgbClr val="FDBC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3493" tIns="63493" rIns="63493" bIns="63493" rtlCol="0" anchor="b"/>
          <a:lstStyle/>
          <a:p>
            <a:pPr algn="ctr">
              <a:lnSpc>
                <a:spcPct val="97000"/>
              </a:lnSpc>
            </a:pPr>
            <a:r>
              <a:rPr sz="1400" b="1" dirty="0">
                <a:solidFill>
                  <a:srgbClr val="5A5A5A"/>
                </a:solidFill>
                <a:latin typeface="Arial"/>
              </a:rPr>
              <a:t>A WELL-DIVERSIFIED EARNING ASSET PORTFOLIO…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620438" y="4679273"/>
            <a:ext cx="5406390" cy="345440"/>
          </a:xfrm>
          <a:prstGeom prst="rect">
            <a:avLst/>
          </a:prstGeom>
          <a:solidFill>
            <a:srgbClr val="C416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3493" tIns="63493" rIns="63493" bIns="63493" rtlCol="0" anchor="ctr"/>
          <a:lstStyle/>
          <a:p>
            <a:pPr algn="ctr">
              <a:lnSpc>
                <a:spcPct val="97000"/>
              </a:lnSpc>
            </a:pPr>
            <a:r>
              <a:rPr sz="1400" b="1" dirty="0">
                <a:solidFill>
                  <a:srgbClr val="FFFFFF"/>
                </a:solidFill>
                <a:latin typeface="Arial"/>
              </a:rPr>
              <a:t>…FUNDED BY A LOW COST DEPOSIT BASE</a:t>
            </a:r>
          </a:p>
        </p:txBody>
      </p:sp>
    </p:spTree>
    <p:extLst>
      <p:ext uri="{BB962C8B-B14F-4D97-AF65-F5344CB8AC3E}">
        <p14:creationId xmlns:p14="http://schemas.microsoft.com/office/powerpoint/2010/main" xmlns="" val="42218891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715" y="2241762"/>
            <a:ext cx="5308600" cy="5239173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441704" y="3215471"/>
          <a:ext cx="726580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65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46193">
                <a:tc>
                  <a:txBody>
                    <a:bodyPr/>
                    <a:lstStyle/>
                    <a:p>
                      <a:pPr algn="ctr">
                        <a:lnSpc>
                          <a:spcPct val="83000"/>
                        </a:lnSpc>
                      </a:pPr>
                      <a:r>
                        <a:rPr sz="1400" b="0" i="0" dirty="0">
                          <a:solidFill>
                            <a:srgbClr val="FFFFFF"/>
                          </a:solidFill>
                          <a:latin typeface="Arial"/>
                        </a:rPr>
                        <a:t>13%</a:t>
                      </a:r>
                    </a:p>
                  </a:txBody>
                  <a:tcPr marL="41910" marR="41910" marT="287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3307">
                <a:tc>
                  <a:txBody>
                    <a:bodyPr/>
                    <a:lstStyle/>
                    <a:p>
                      <a:pPr algn="ctr">
                        <a:lnSpc>
                          <a:spcPct val="83000"/>
                        </a:lnSpc>
                      </a:pPr>
                      <a:r>
                        <a:rPr sz="1400" b="0" i="0" dirty="0">
                          <a:solidFill>
                            <a:srgbClr val="FFFFFF"/>
                          </a:solidFill>
                          <a:latin typeface="Arial"/>
                        </a:rPr>
                        <a:t>18%</a:t>
                      </a:r>
                    </a:p>
                  </a:txBody>
                  <a:tcPr marL="41910" marR="41910" marT="287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204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0" i="0" dirty="0">
                          <a:solidFill>
                            <a:srgbClr val="5A5A5A"/>
                          </a:solidFill>
                          <a:latin typeface="Arial"/>
                        </a:rPr>
                        <a:t>22%</a:t>
                      </a:r>
                    </a:p>
                  </a:txBody>
                  <a:tcPr marL="41910" marR="41910" marT="287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ctr">
                        <a:lnSpc>
                          <a:spcPct val="83000"/>
                        </a:lnSpc>
                      </a:pPr>
                      <a:r>
                        <a:rPr sz="1400" b="0" i="0" dirty="0">
                          <a:solidFill>
                            <a:srgbClr val="FFFFFF"/>
                          </a:solidFill>
                          <a:latin typeface="Arial"/>
                        </a:rPr>
                        <a:t>14%</a:t>
                      </a:r>
                    </a:p>
                  </a:txBody>
                  <a:tcPr marL="41910" marR="41910" marT="287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90127">
                <a:tc>
                  <a:txBody>
                    <a:bodyPr/>
                    <a:lstStyle/>
                    <a:p>
                      <a:pPr algn="ctr">
                        <a:lnSpc>
                          <a:spcPct val="83000"/>
                        </a:lnSpc>
                      </a:pPr>
                      <a:r>
                        <a:rPr sz="1400" b="0" i="0" dirty="0">
                          <a:solidFill>
                            <a:srgbClr val="5A5A5A"/>
                          </a:solidFill>
                          <a:latin typeface="Arial"/>
                        </a:rPr>
                        <a:t>17%</a:t>
                      </a:r>
                    </a:p>
                  </a:txBody>
                  <a:tcPr marL="41910" marR="41910" marT="287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18913">
                <a:tc>
                  <a:txBody>
                    <a:bodyPr/>
                    <a:lstStyle/>
                    <a:p>
                      <a:pPr algn="ctr">
                        <a:lnSpc>
                          <a:spcPct val="83000"/>
                        </a:lnSpc>
                      </a:pPr>
                      <a:r>
                        <a:rPr sz="1400" b="0" i="0" dirty="0">
                          <a:solidFill>
                            <a:srgbClr val="FFFFFF"/>
                          </a:solidFill>
                          <a:latin typeface="Arial"/>
                        </a:rPr>
                        <a:t>16%</a:t>
                      </a:r>
                    </a:p>
                  </a:txBody>
                  <a:tcPr marL="41910" marR="41910" marT="287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endParaRPr sz="1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414156" y="3162215"/>
          <a:ext cx="698500" cy="41740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85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60587">
                <a:tc>
                  <a:txBody>
                    <a:bodyPr/>
                    <a:lstStyle/>
                    <a:p>
                      <a:pPr algn="ctr">
                        <a:lnSpc>
                          <a:spcPct val="83000"/>
                        </a:lnSpc>
                      </a:pPr>
                      <a:r>
                        <a:rPr sz="1400" b="0" i="0" dirty="0">
                          <a:solidFill>
                            <a:srgbClr val="FFFFFF"/>
                          </a:solidFill>
                          <a:latin typeface="Arial"/>
                        </a:rPr>
                        <a:t>13%</a:t>
                      </a:r>
                    </a:p>
                  </a:txBody>
                  <a:tcPr marL="41910" marR="41910" marT="287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2093">
                <a:tc>
                  <a:txBody>
                    <a:bodyPr/>
                    <a:lstStyle/>
                    <a:p>
                      <a:pPr algn="ctr">
                        <a:lnSpc>
                          <a:spcPct val="83000"/>
                        </a:lnSpc>
                      </a:pPr>
                      <a:r>
                        <a:rPr sz="1400" b="0" i="0" dirty="0">
                          <a:solidFill>
                            <a:srgbClr val="FFFFFF"/>
                          </a:solidFill>
                          <a:latin typeface="Arial"/>
                        </a:rPr>
                        <a:t>18%</a:t>
                      </a:r>
                    </a:p>
                  </a:txBody>
                  <a:tcPr marL="41910" marR="41910" marT="287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06027">
                <a:tc>
                  <a:txBody>
                    <a:bodyPr/>
                    <a:lstStyle/>
                    <a:p>
                      <a:pPr algn="ctr">
                        <a:lnSpc>
                          <a:spcPct val="83000"/>
                        </a:lnSpc>
                      </a:pPr>
                      <a:r>
                        <a:rPr sz="1400" b="0" i="0" dirty="0">
                          <a:solidFill>
                            <a:srgbClr val="5A5A5A"/>
                          </a:solidFill>
                          <a:latin typeface="Arial"/>
                        </a:rPr>
                        <a:t>23%</a:t>
                      </a:r>
                    </a:p>
                  </a:txBody>
                  <a:tcPr marL="41910" marR="41910" marT="287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0127">
                <a:tc>
                  <a:txBody>
                    <a:bodyPr/>
                    <a:lstStyle/>
                    <a:p>
                      <a:pPr algn="ctr">
                        <a:lnSpc>
                          <a:spcPct val="83000"/>
                        </a:lnSpc>
                      </a:pPr>
                      <a:r>
                        <a:rPr sz="1400" b="0" i="0" dirty="0">
                          <a:solidFill>
                            <a:srgbClr val="FFFFFF"/>
                          </a:solidFill>
                          <a:latin typeface="Arial"/>
                        </a:rPr>
                        <a:t>15%</a:t>
                      </a:r>
                    </a:p>
                  </a:txBody>
                  <a:tcPr marL="41910" marR="41910" marT="287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90127">
                <a:tc>
                  <a:txBody>
                    <a:bodyPr/>
                    <a:lstStyle/>
                    <a:p>
                      <a:pPr algn="ctr">
                        <a:lnSpc>
                          <a:spcPct val="83000"/>
                        </a:lnSpc>
                      </a:pPr>
                      <a:r>
                        <a:rPr sz="1400" b="0" i="0" dirty="0">
                          <a:solidFill>
                            <a:srgbClr val="5A5A5A"/>
                          </a:solidFill>
                          <a:latin typeface="Arial"/>
                        </a:rPr>
                        <a:t>16%</a:t>
                      </a:r>
                    </a:p>
                  </a:txBody>
                  <a:tcPr marL="41910" marR="41910" marT="287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6947">
                <a:tc>
                  <a:txBody>
                    <a:bodyPr/>
                    <a:lstStyle/>
                    <a:p>
                      <a:pPr algn="ctr">
                        <a:lnSpc>
                          <a:spcPct val="83000"/>
                        </a:lnSpc>
                      </a:pPr>
                      <a:r>
                        <a:rPr sz="1400" b="0" i="0" dirty="0">
                          <a:solidFill>
                            <a:srgbClr val="FFFFFF"/>
                          </a:solidFill>
                          <a:latin typeface="Arial"/>
                        </a:rPr>
                        <a:t>15%</a:t>
                      </a:r>
                    </a:p>
                  </a:txBody>
                  <a:tcPr marL="41910" marR="41910" marT="287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endParaRPr sz="1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341625" y="3090825"/>
          <a:ext cx="703669" cy="42654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36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03767">
                <a:tc>
                  <a:txBody>
                    <a:bodyPr/>
                    <a:lstStyle/>
                    <a:p>
                      <a:pPr algn="ctr">
                        <a:lnSpc>
                          <a:spcPct val="83000"/>
                        </a:lnSpc>
                      </a:pPr>
                      <a:r>
                        <a:rPr sz="1400" b="0" i="0" dirty="0">
                          <a:solidFill>
                            <a:srgbClr val="FFFFFF"/>
                          </a:solidFill>
                          <a:latin typeface="Arial"/>
                        </a:rPr>
                        <a:t>15%</a:t>
                      </a:r>
                    </a:p>
                  </a:txBody>
                  <a:tcPr marL="41910" marR="41910" marT="287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90880">
                <a:tc>
                  <a:txBody>
                    <a:bodyPr/>
                    <a:lstStyle/>
                    <a:p>
                      <a:pPr algn="ctr">
                        <a:lnSpc>
                          <a:spcPct val="83000"/>
                        </a:lnSpc>
                      </a:pPr>
                      <a:r>
                        <a:rPr sz="1400" b="0" i="0" dirty="0">
                          <a:solidFill>
                            <a:srgbClr val="FFFFFF"/>
                          </a:solidFill>
                          <a:latin typeface="Arial"/>
                        </a:rPr>
                        <a:t>18%</a:t>
                      </a:r>
                    </a:p>
                  </a:txBody>
                  <a:tcPr marL="41910" marR="41910" marT="287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39275">
                <a:tc>
                  <a:txBody>
                    <a:bodyPr/>
                    <a:lstStyle/>
                    <a:p>
                      <a:pPr algn="ctr">
                        <a:lnSpc>
                          <a:spcPct val="83000"/>
                        </a:lnSpc>
                      </a:pPr>
                      <a:r>
                        <a:rPr sz="1400" b="0" i="0" dirty="0">
                          <a:solidFill>
                            <a:srgbClr val="5A5A5A"/>
                          </a:solidFill>
                          <a:latin typeface="Arial"/>
                        </a:rPr>
                        <a:t>22%</a:t>
                      </a:r>
                    </a:p>
                  </a:txBody>
                  <a:tcPr marL="41910" marR="41910" marT="287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04520">
                <a:tc>
                  <a:txBody>
                    <a:bodyPr/>
                    <a:lstStyle/>
                    <a:p>
                      <a:pPr algn="ctr">
                        <a:lnSpc>
                          <a:spcPct val="83000"/>
                        </a:lnSpc>
                      </a:pPr>
                      <a:r>
                        <a:rPr sz="1400" b="0" i="0" dirty="0">
                          <a:solidFill>
                            <a:srgbClr val="FFFFFF"/>
                          </a:solidFill>
                          <a:latin typeface="Arial"/>
                        </a:rPr>
                        <a:t>16%</a:t>
                      </a:r>
                    </a:p>
                  </a:txBody>
                  <a:tcPr marL="41910" marR="41910" marT="287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6947">
                <a:tc>
                  <a:txBody>
                    <a:bodyPr/>
                    <a:lstStyle/>
                    <a:p>
                      <a:pPr algn="ctr">
                        <a:lnSpc>
                          <a:spcPct val="83000"/>
                        </a:lnSpc>
                      </a:pPr>
                      <a:r>
                        <a:rPr sz="1400" b="0" i="0" dirty="0">
                          <a:solidFill>
                            <a:srgbClr val="5A5A5A"/>
                          </a:solidFill>
                          <a:latin typeface="Arial"/>
                        </a:rPr>
                        <a:t>15%</a:t>
                      </a:r>
                    </a:p>
                  </a:txBody>
                  <a:tcPr marL="41910" marR="41910" marT="287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61340">
                <a:tc>
                  <a:txBody>
                    <a:bodyPr/>
                    <a:lstStyle/>
                    <a:p>
                      <a:pPr algn="ctr">
                        <a:lnSpc>
                          <a:spcPct val="83000"/>
                        </a:lnSpc>
                      </a:pPr>
                      <a:r>
                        <a:rPr sz="1400" b="0" i="0" dirty="0">
                          <a:solidFill>
                            <a:srgbClr val="FFFFFF"/>
                          </a:solidFill>
                          <a:latin typeface="Arial"/>
                        </a:rPr>
                        <a:t>14%</a:t>
                      </a:r>
                    </a:p>
                  </a:txBody>
                  <a:tcPr marL="41910" marR="41910" marT="287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18736">
                <a:tc>
                  <a:txBody>
                    <a:bodyPr/>
                    <a:lstStyle/>
                    <a:p>
                      <a:endParaRPr sz="1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6523991" y="1891743"/>
            <a:ext cx="3494316" cy="479672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9052" tIns="56601" rIns="99052" bIns="56601" rtlCol="0" anchor="t"/>
          <a:lstStyle/>
          <a:p>
            <a:pPr marL="297157" indent="-297157">
              <a:spcAft>
                <a:spcPts val="1337"/>
              </a:spcAft>
              <a:buClr>
                <a:srgbClr val="EA7125"/>
              </a:buClr>
              <a:buSzPts val="1700"/>
              <a:buFont typeface="Arial"/>
              <a:buChar char="•"/>
              <a:tabLst>
                <a:tab pos="1018824" algn="l"/>
                <a:tab pos="2037649" algn="l"/>
                <a:tab pos="3056473" algn="l"/>
                <a:tab pos="3056473" algn="l"/>
                <a:tab pos="3565886" algn="l"/>
                <a:tab pos="4075298" algn="l"/>
                <a:tab pos="4584710" algn="l"/>
                <a:tab pos="5094122" algn="l"/>
                <a:tab pos="5603535" algn="l"/>
                <a:tab pos="6112947" algn="l"/>
                <a:tab pos="6622359" algn="l"/>
                <a:tab pos="7131771" algn="l"/>
                <a:tab pos="7641184" algn="l"/>
                <a:tab pos="8150596" algn="l"/>
              </a:tabLst>
            </a:pPr>
            <a:r>
              <a:rPr sz="1600" dirty="0" smtClean="0">
                <a:solidFill>
                  <a:srgbClr val="5A5A5A"/>
                </a:solidFill>
                <a:latin typeface="Arial"/>
              </a:rPr>
              <a:t>No </a:t>
            </a:r>
            <a:r>
              <a:rPr sz="1600" dirty="0">
                <a:solidFill>
                  <a:srgbClr val="5A5A5A"/>
                </a:solidFill>
                <a:latin typeface="Arial"/>
              </a:rPr>
              <a:t>single asset class greater than 25% of the total portfolio  </a:t>
            </a:r>
          </a:p>
          <a:p>
            <a:pPr marL="297157" indent="-297157">
              <a:spcAft>
                <a:spcPts val="1337"/>
              </a:spcAft>
              <a:buClr>
                <a:srgbClr val="EA7125"/>
              </a:buClr>
              <a:buSzPts val="1700"/>
              <a:buFont typeface="Arial"/>
              <a:buChar char="•"/>
            </a:pPr>
            <a:r>
              <a:rPr sz="1600" dirty="0">
                <a:solidFill>
                  <a:srgbClr val="5A5A5A"/>
                </a:solidFill>
                <a:latin typeface="Arial"/>
              </a:rPr>
              <a:t>Additional loan and lease diversification by geography, rate, average loan size, estimated weighted average life and collateral type</a:t>
            </a:r>
          </a:p>
          <a:p>
            <a:pPr marL="297157" indent="-297157">
              <a:spcAft>
                <a:spcPts val="1337"/>
              </a:spcAft>
              <a:buClr>
                <a:srgbClr val="EA7125"/>
              </a:buClr>
              <a:buSzPts val="1700"/>
              <a:buFont typeface="Arial"/>
              <a:buChar char="•"/>
              <a:tabLst>
                <a:tab pos="1018824" algn="l"/>
                <a:tab pos="2037649" algn="l"/>
                <a:tab pos="3056473" algn="l"/>
              </a:tabLst>
            </a:pPr>
            <a:r>
              <a:rPr sz="1600" dirty="0">
                <a:solidFill>
                  <a:srgbClr val="5A5A5A"/>
                </a:solidFill>
                <a:latin typeface="Arial"/>
              </a:rPr>
              <a:t>Continued run-off of consumer real estate first mortgage lien loans </a:t>
            </a:r>
          </a:p>
          <a:p>
            <a:pPr marL="297157">
              <a:spcAft>
                <a:spcPts val="1337"/>
              </a:spcAft>
              <a:tabLst>
                <a:tab pos="1018824" algn="l"/>
                <a:tab pos="2037649" algn="l"/>
                <a:tab pos="3056473" algn="l"/>
              </a:tabLst>
            </a:pPr>
            <a:endParaRPr sz="1600" dirty="0">
              <a:solidFill>
                <a:srgbClr val="5A5A5A"/>
              </a:solidFill>
              <a:latin typeface="Arial"/>
            </a:endParaRPr>
          </a:p>
          <a:p>
            <a:pPr marL="297157">
              <a:spcAft>
                <a:spcPts val="1337"/>
              </a:spcAft>
              <a:tabLst>
                <a:tab pos="1018824" algn="l"/>
                <a:tab pos="2037649" algn="l"/>
                <a:tab pos="3056473" algn="l"/>
              </a:tabLst>
            </a:pPr>
            <a:endParaRPr sz="1600" dirty="0">
              <a:solidFill>
                <a:srgbClr val="5A5A5A"/>
              </a:solidFill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76240" y="3791060"/>
            <a:ext cx="1159510" cy="51816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9052" tIns="56601" rIns="99052" bIns="56601" rtlCol="0" anchor="t"/>
          <a:lstStyle/>
          <a:p>
            <a:pPr algn="ctr">
              <a:lnSpc>
                <a:spcPct val="100000"/>
              </a:lnSpc>
            </a:pPr>
            <a:r>
              <a:rPr sz="1300" b="1" dirty="0">
                <a:solidFill>
                  <a:srgbClr val="4D4D4F"/>
                </a:solidFill>
                <a:latin typeface="Arial"/>
              </a:rPr>
              <a:t>55% Wholesale</a:t>
            </a:r>
          </a:p>
        </p:txBody>
      </p:sp>
      <p:sp>
        <p:nvSpPr>
          <p:cNvPr id="9" name="Rectangle 8"/>
          <p:cNvSpPr/>
          <p:nvPr/>
        </p:nvSpPr>
        <p:spPr>
          <a:xfrm>
            <a:off x="5532120" y="5671981"/>
            <a:ext cx="1075690" cy="51816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9052" tIns="56601" rIns="99052" bIns="56601" rtlCol="0" anchor="t"/>
          <a:lstStyle/>
          <a:p>
            <a:pPr algn="ctr">
              <a:lnSpc>
                <a:spcPct val="100000"/>
              </a:lnSpc>
            </a:pPr>
            <a:r>
              <a:rPr sz="1300" b="1" dirty="0">
                <a:solidFill>
                  <a:srgbClr val="4D4D4F"/>
                </a:solidFill>
                <a:latin typeface="Arial"/>
              </a:rPr>
              <a:t>45% Consumer</a:t>
            </a:r>
          </a:p>
        </p:txBody>
      </p:sp>
      <p:sp>
        <p:nvSpPr>
          <p:cNvPr id="10" name="Rectangle 9"/>
          <p:cNvSpPr/>
          <p:nvPr/>
        </p:nvSpPr>
        <p:spPr>
          <a:xfrm>
            <a:off x="502920" y="575734"/>
            <a:ext cx="9052560" cy="70527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14150" rIns="0" bIns="14150" rtlCol="0" anchor="ctr"/>
          <a:lstStyle/>
          <a:p>
            <a:pPr algn="l">
              <a:lnSpc>
                <a:spcPct val="100000"/>
              </a:lnSpc>
            </a:pPr>
            <a:r>
              <a:rPr sz="2900" b="1" dirty="0">
                <a:solidFill>
                  <a:srgbClr val="5A5A5A"/>
                </a:solidFill>
                <a:latin typeface="Arial"/>
              </a:rPr>
              <a:t>Loan and Lease Portfolio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9550" y="2706522"/>
            <a:ext cx="1053617" cy="30226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9052" tIns="56601" rIns="99052" bIns="56601" rtlCol="0" anchor="t"/>
          <a:lstStyle/>
          <a:p>
            <a:pPr algn="l">
              <a:lnSpc>
                <a:spcPct val="100000"/>
              </a:lnSpc>
            </a:pPr>
            <a:r>
              <a:rPr sz="1300" dirty="0">
                <a:solidFill>
                  <a:srgbClr val="5A5A5A"/>
                </a:solidFill>
                <a:latin typeface="Arial"/>
              </a:rPr>
              <a:t>($ millions)</a:t>
            </a:r>
          </a:p>
        </p:txBody>
      </p:sp>
      <p:pic>
        <p:nvPicPr>
          <p:cNvPr id="13" name="Picture 12" descr="imag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480" y="3134869"/>
            <a:ext cx="251460" cy="2022407"/>
          </a:xfrm>
          <a:prstGeom prst="rect">
            <a:avLst/>
          </a:prstGeom>
        </p:spPr>
      </p:pic>
      <p:pic>
        <p:nvPicPr>
          <p:cNvPr id="14" name="Picture 13" descr="imag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480" y="5223629"/>
            <a:ext cx="251460" cy="1613924"/>
          </a:xfrm>
          <a:prstGeom prst="rect">
            <a:avLst/>
          </a:prstGeom>
        </p:spPr>
      </p:pic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553212" y="3264408"/>
          <a:ext cx="654075" cy="4102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40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46193">
                <a:tc>
                  <a:txBody>
                    <a:bodyPr/>
                    <a:lstStyle/>
                    <a:p>
                      <a:pPr algn="ctr">
                        <a:lnSpc>
                          <a:spcPct val="83000"/>
                        </a:lnSpc>
                      </a:pPr>
                      <a:r>
                        <a:rPr sz="1400" b="0" i="0" dirty="0">
                          <a:solidFill>
                            <a:srgbClr val="FFFFFF"/>
                          </a:solidFill>
                          <a:latin typeface="Arial"/>
                        </a:rPr>
                        <a:t>13%</a:t>
                      </a:r>
                    </a:p>
                  </a:txBody>
                  <a:tcPr marL="41910" marR="41910" marT="287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algn="ctr">
                        <a:lnSpc>
                          <a:spcPct val="83000"/>
                        </a:lnSpc>
                      </a:pPr>
                      <a:r>
                        <a:rPr sz="1400" b="0" i="0" dirty="0">
                          <a:solidFill>
                            <a:srgbClr val="FFFFFF"/>
                          </a:solidFill>
                          <a:latin typeface="Arial"/>
                        </a:rPr>
                        <a:t>18%</a:t>
                      </a:r>
                    </a:p>
                  </a:txBody>
                  <a:tcPr marL="41910" marR="41910" marT="287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91633">
                <a:tc>
                  <a:txBody>
                    <a:bodyPr/>
                    <a:lstStyle/>
                    <a:p>
                      <a:pPr algn="ctr">
                        <a:lnSpc>
                          <a:spcPct val="83000"/>
                        </a:lnSpc>
                      </a:pPr>
                      <a:r>
                        <a:rPr sz="1400" b="0" i="0" dirty="0">
                          <a:solidFill>
                            <a:srgbClr val="5A5A5A"/>
                          </a:solidFill>
                          <a:latin typeface="Arial"/>
                        </a:rPr>
                        <a:t>22%</a:t>
                      </a:r>
                    </a:p>
                  </a:txBody>
                  <a:tcPr marL="41910" marR="41910" marT="287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9373">
                <a:tc>
                  <a:txBody>
                    <a:bodyPr/>
                    <a:lstStyle/>
                    <a:p>
                      <a:pPr algn="ctr">
                        <a:lnSpc>
                          <a:spcPct val="83000"/>
                        </a:lnSpc>
                      </a:pPr>
                      <a:r>
                        <a:rPr sz="1400" b="0" i="0" dirty="0">
                          <a:solidFill>
                            <a:srgbClr val="FFFFFF"/>
                          </a:solidFill>
                          <a:latin typeface="Arial"/>
                        </a:rPr>
                        <a:t>14%</a:t>
                      </a:r>
                    </a:p>
                  </a:txBody>
                  <a:tcPr marL="41910" marR="41910" marT="287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90127">
                <a:tc>
                  <a:txBody>
                    <a:bodyPr/>
                    <a:lstStyle/>
                    <a:p>
                      <a:pPr algn="ctr">
                        <a:lnSpc>
                          <a:spcPct val="83000"/>
                        </a:lnSpc>
                      </a:pPr>
                      <a:r>
                        <a:rPr sz="1400" b="0" i="0" dirty="0">
                          <a:solidFill>
                            <a:srgbClr val="5A5A5A"/>
                          </a:solidFill>
                          <a:latin typeface="Arial"/>
                        </a:rPr>
                        <a:t>16%</a:t>
                      </a:r>
                    </a:p>
                  </a:txBody>
                  <a:tcPr marL="41910" marR="41910" marT="287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04520">
                <a:tc>
                  <a:txBody>
                    <a:bodyPr/>
                    <a:lstStyle/>
                    <a:p>
                      <a:pPr algn="ctr">
                        <a:lnSpc>
                          <a:spcPct val="83000"/>
                        </a:lnSpc>
                      </a:pPr>
                      <a:r>
                        <a:rPr sz="1400" b="0" i="0" dirty="0">
                          <a:solidFill>
                            <a:srgbClr val="FFFFFF"/>
                          </a:solidFill>
                          <a:latin typeface="Arial"/>
                        </a:rPr>
                        <a:t>17%</a:t>
                      </a:r>
                    </a:p>
                  </a:txBody>
                  <a:tcPr marL="41910" marR="41910" marT="287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32553">
                <a:tc>
                  <a:txBody>
                    <a:bodyPr/>
                    <a:lstStyle/>
                    <a:p>
                      <a:endParaRPr sz="1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1318489" y="1361897"/>
            <a:ext cx="83820" cy="86360"/>
          </a:xfrm>
          <a:prstGeom prst="rect">
            <a:avLst/>
          </a:prstGeom>
          <a:solidFill>
            <a:srgbClr val="16346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70752" tIns="70752" rIns="70752" bIns="70752" rtlCol="0" anchor="ctr"/>
          <a:lstStyle/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17" name="Rectangle 16"/>
          <p:cNvSpPr/>
          <p:nvPr/>
        </p:nvSpPr>
        <p:spPr>
          <a:xfrm>
            <a:off x="1390714" y="1280863"/>
            <a:ext cx="3559975" cy="27707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70752" tIns="70752" rIns="70752" bIns="70752" rtlCol="0" anchor="t"/>
          <a:lstStyle/>
          <a:p>
            <a:pPr algn="l">
              <a:lnSpc>
                <a:spcPct val="100000"/>
              </a:lnSpc>
            </a:pPr>
            <a:r>
              <a:rPr sz="1100" dirty="0">
                <a:solidFill>
                  <a:srgbClr val="5A5A5A"/>
                </a:solidFill>
                <a:latin typeface="Arial"/>
              </a:rPr>
              <a:t>Inventory Finance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311643" y="1847096"/>
            <a:ext cx="83820" cy="86360"/>
          </a:xfrm>
          <a:prstGeom prst="rect">
            <a:avLst/>
          </a:prstGeom>
          <a:solidFill>
            <a:srgbClr val="C8C8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70752" tIns="70752" rIns="70752" bIns="70752" rtlCol="0" anchor="ctr"/>
          <a:lstStyle/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19" name="Rectangle 18"/>
          <p:cNvSpPr/>
          <p:nvPr/>
        </p:nvSpPr>
        <p:spPr>
          <a:xfrm>
            <a:off x="1390574" y="1773115"/>
            <a:ext cx="3559975" cy="27707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70752" tIns="70752" rIns="70752" bIns="70752" rtlCol="0" anchor="t"/>
          <a:lstStyle/>
          <a:p>
            <a:pPr algn="l">
              <a:lnSpc>
                <a:spcPct val="100000"/>
              </a:lnSpc>
            </a:pPr>
            <a:r>
              <a:rPr sz="1100" dirty="0">
                <a:solidFill>
                  <a:srgbClr val="5A5A5A"/>
                </a:solidFill>
                <a:latin typeface="Arial"/>
              </a:rPr>
              <a:t>Leasing &amp; Equipment Finance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318489" y="1594925"/>
            <a:ext cx="83820" cy="86360"/>
          </a:xfrm>
          <a:prstGeom prst="rect">
            <a:avLst/>
          </a:prstGeom>
          <a:solidFill>
            <a:srgbClr val="5A5A5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70752" tIns="70752" rIns="70752" bIns="70752" rtlCol="0" anchor="ctr"/>
          <a:lstStyle/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21" name="Rectangle 20"/>
          <p:cNvSpPr/>
          <p:nvPr/>
        </p:nvSpPr>
        <p:spPr>
          <a:xfrm>
            <a:off x="1393927" y="1516050"/>
            <a:ext cx="3559975" cy="27707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70752" tIns="70752" rIns="70752" bIns="70752" rtlCol="0" anchor="t"/>
          <a:lstStyle/>
          <a:p>
            <a:pPr algn="l">
              <a:lnSpc>
                <a:spcPct val="100000"/>
              </a:lnSpc>
            </a:pPr>
            <a:r>
              <a:rPr sz="1100" dirty="0">
                <a:solidFill>
                  <a:srgbClr val="5A5A5A"/>
                </a:solidFill>
                <a:latin typeface="Arial"/>
              </a:rPr>
              <a:t>Commercial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325474" y="2093222"/>
            <a:ext cx="83820" cy="86360"/>
          </a:xfrm>
          <a:prstGeom prst="rect">
            <a:avLst/>
          </a:prstGeom>
          <a:solidFill>
            <a:srgbClr val="C416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70752" tIns="70752" rIns="70752" bIns="70752" rtlCol="0" anchor="ctr"/>
          <a:lstStyle/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23" name="Rectangle 22"/>
          <p:cNvSpPr/>
          <p:nvPr/>
        </p:nvSpPr>
        <p:spPr>
          <a:xfrm>
            <a:off x="1390435" y="2002977"/>
            <a:ext cx="3559975" cy="27707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70752" tIns="70752" rIns="70752" bIns="70752" rtlCol="0" anchor="t"/>
          <a:lstStyle/>
          <a:p>
            <a:pPr algn="l">
              <a:lnSpc>
                <a:spcPct val="100000"/>
              </a:lnSpc>
            </a:pPr>
            <a:r>
              <a:rPr sz="1100" dirty="0">
                <a:solidFill>
                  <a:srgbClr val="5A5A5A"/>
                </a:solidFill>
                <a:latin typeface="Arial"/>
              </a:rPr>
              <a:t>Auto Finance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325474" y="2321789"/>
            <a:ext cx="83820" cy="86360"/>
          </a:xfrm>
          <a:prstGeom prst="rect">
            <a:avLst/>
          </a:prstGeom>
          <a:solidFill>
            <a:srgbClr val="FDBC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70752" tIns="70752" rIns="70752" bIns="70752" rtlCol="0" anchor="ctr"/>
          <a:lstStyle/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25" name="Rectangle 24"/>
          <p:cNvSpPr/>
          <p:nvPr/>
        </p:nvSpPr>
        <p:spPr>
          <a:xfrm>
            <a:off x="1390574" y="2241762"/>
            <a:ext cx="3560115" cy="27707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70752" tIns="70752" rIns="70752" bIns="70752" rtlCol="0" anchor="t"/>
          <a:lstStyle/>
          <a:p>
            <a:pPr algn="l">
              <a:lnSpc>
                <a:spcPct val="100000"/>
              </a:lnSpc>
            </a:pPr>
            <a:r>
              <a:rPr sz="1100" dirty="0">
                <a:solidFill>
                  <a:srgbClr val="5A5A5A"/>
                </a:solidFill>
                <a:latin typeface="Arial"/>
              </a:rPr>
              <a:t>Consumer Real Estate - Junior Lien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325613" y="2554529"/>
            <a:ext cx="83820" cy="86360"/>
          </a:xfrm>
          <a:prstGeom prst="rect">
            <a:avLst/>
          </a:prstGeom>
          <a:solidFill>
            <a:srgbClr val="E16E1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70752" tIns="70752" rIns="70752" bIns="70752" rtlCol="0" anchor="ctr"/>
          <a:lstStyle/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27" name="Rectangle 26"/>
          <p:cNvSpPr/>
          <p:nvPr/>
        </p:nvSpPr>
        <p:spPr>
          <a:xfrm>
            <a:off x="1388339" y="2480404"/>
            <a:ext cx="3560115" cy="27707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70752" tIns="70752" rIns="70752" bIns="70752" rtlCol="0" anchor="t"/>
          <a:lstStyle/>
          <a:p>
            <a:pPr algn="l">
              <a:lnSpc>
                <a:spcPct val="100000"/>
              </a:lnSpc>
            </a:pPr>
            <a:r>
              <a:rPr sz="1100" dirty="0">
                <a:solidFill>
                  <a:srgbClr val="5A5A5A"/>
                </a:solidFill>
                <a:latin typeface="Arial"/>
              </a:rPr>
              <a:t>Consumer Real Estate &amp; Other - First Mortgage Lien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341624" y="2803821"/>
            <a:ext cx="739153" cy="27261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70752" tIns="70752" rIns="70752" bIns="70752" rtlCol="0" anchor="t"/>
          <a:lstStyle/>
          <a:p>
            <a:pPr algn="l">
              <a:lnSpc>
                <a:spcPct val="100000"/>
              </a:lnSpc>
            </a:pPr>
            <a:r>
              <a:rPr sz="1200" b="1" dirty="0">
                <a:solidFill>
                  <a:srgbClr val="5A5A5A"/>
                </a:solidFill>
                <a:latin typeface="Arial"/>
              </a:rPr>
              <a:t>$17,853</a:t>
            </a:r>
            <a:r>
              <a:rPr sz="1100" dirty="0">
                <a:solidFill>
                  <a:srgbClr val="5A5A5A"/>
                </a:solidFill>
                <a:latin typeface="Times New Roman"/>
              </a:rPr>
              <a:t> </a:t>
            </a:r>
          </a:p>
        </p:txBody>
      </p:sp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4261549" y="3149262"/>
          <a:ext cx="737616" cy="42028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76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89373">
                <a:tc>
                  <a:txBody>
                    <a:bodyPr/>
                    <a:lstStyle/>
                    <a:p>
                      <a:pPr algn="ctr">
                        <a:lnSpc>
                          <a:spcPct val="83000"/>
                        </a:lnSpc>
                      </a:pPr>
                      <a:r>
                        <a:rPr sz="1400" b="0" i="0" dirty="0">
                          <a:solidFill>
                            <a:srgbClr val="FFFFFF"/>
                          </a:solidFill>
                          <a:latin typeface="Arial"/>
                        </a:rPr>
                        <a:t>13%</a:t>
                      </a:r>
                    </a:p>
                  </a:txBody>
                  <a:tcPr marL="41910" marR="41910" marT="287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2093">
                <a:tc>
                  <a:txBody>
                    <a:bodyPr/>
                    <a:lstStyle/>
                    <a:p>
                      <a:pPr algn="ctr">
                        <a:lnSpc>
                          <a:spcPct val="83000"/>
                        </a:lnSpc>
                      </a:pPr>
                      <a:r>
                        <a:rPr sz="1400" b="0" i="0" dirty="0">
                          <a:solidFill>
                            <a:srgbClr val="FFFFFF"/>
                          </a:solidFill>
                          <a:latin typeface="Arial"/>
                        </a:rPr>
                        <a:t>18%</a:t>
                      </a:r>
                    </a:p>
                  </a:txBody>
                  <a:tcPr marL="41910" marR="41910" marT="287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63600">
                <a:tc>
                  <a:txBody>
                    <a:bodyPr/>
                    <a:lstStyle/>
                    <a:p>
                      <a:pPr algn="ctr">
                        <a:lnSpc>
                          <a:spcPct val="83000"/>
                        </a:lnSpc>
                      </a:pPr>
                      <a:r>
                        <a:rPr sz="1400" b="0" i="0" dirty="0">
                          <a:solidFill>
                            <a:srgbClr val="5A5A5A"/>
                          </a:solidFill>
                          <a:latin typeface="Arial"/>
                        </a:rPr>
                        <a:t>24%</a:t>
                      </a:r>
                    </a:p>
                  </a:txBody>
                  <a:tcPr marL="41910" marR="41910" marT="287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5733">
                <a:tc>
                  <a:txBody>
                    <a:bodyPr/>
                    <a:lstStyle/>
                    <a:p>
                      <a:pPr algn="ctr">
                        <a:lnSpc>
                          <a:spcPct val="83000"/>
                        </a:lnSpc>
                      </a:pPr>
                      <a:r>
                        <a:rPr sz="1400" b="0" i="0" dirty="0">
                          <a:solidFill>
                            <a:srgbClr val="FFFFFF"/>
                          </a:solidFill>
                          <a:latin typeface="Arial"/>
                        </a:rPr>
                        <a:t>16%</a:t>
                      </a:r>
                    </a:p>
                  </a:txBody>
                  <a:tcPr marL="41910" marR="41910" marT="287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90127">
                <a:tc>
                  <a:txBody>
                    <a:bodyPr/>
                    <a:lstStyle/>
                    <a:p>
                      <a:pPr algn="ctr">
                        <a:lnSpc>
                          <a:spcPct val="83000"/>
                        </a:lnSpc>
                      </a:pPr>
                      <a:r>
                        <a:rPr sz="1400" b="0" i="0" dirty="0">
                          <a:solidFill>
                            <a:srgbClr val="5A5A5A"/>
                          </a:solidFill>
                          <a:latin typeface="Arial"/>
                        </a:rPr>
                        <a:t>15%</a:t>
                      </a:r>
                    </a:p>
                  </a:txBody>
                  <a:tcPr marL="41910" marR="41910" marT="287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3767">
                <a:tc>
                  <a:txBody>
                    <a:bodyPr/>
                    <a:lstStyle/>
                    <a:p>
                      <a:pPr algn="ctr">
                        <a:lnSpc>
                          <a:spcPct val="83000"/>
                        </a:lnSpc>
                      </a:pPr>
                      <a:r>
                        <a:rPr sz="1400" b="0" i="0" dirty="0">
                          <a:solidFill>
                            <a:srgbClr val="FFFFFF"/>
                          </a:solidFill>
                          <a:latin typeface="Arial"/>
                        </a:rPr>
                        <a:t>14%</a:t>
                      </a:r>
                    </a:p>
                  </a:txBody>
                  <a:tcPr marL="41910" marR="41910" marT="287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endParaRPr sz="1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35" name="Rectangle 34"/>
          <p:cNvSpPr/>
          <p:nvPr/>
        </p:nvSpPr>
        <p:spPr>
          <a:xfrm>
            <a:off x="502920" y="7211061"/>
            <a:ext cx="2346960" cy="41740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>
              <a:lnSpc>
                <a:spcPct val="100000"/>
              </a:lnSpc>
            </a:pPr>
            <a:fld id="{C1FF6DA9-008F-8B48-92A6-B652298478BF}" type="slidenum">
              <a:rPr sz="1000">
                <a:solidFill>
                  <a:srgbClr val="797A7E"/>
                </a:solidFill>
                <a:latin typeface="Arial"/>
              </a:rPr>
              <a:pPr algn="l">
                <a:lnSpc>
                  <a:spcPct val="100000"/>
                </a:lnSpc>
              </a:pPr>
              <a:t>5</a:t>
            </a:fld>
            <a:endParaRPr sz="1000" dirty="0">
              <a:solidFill>
                <a:srgbClr val="797A7E"/>
              </a:solidFill>
              <a:latin typeface="Arial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886512" y="942394"/>
            <a:ext cx="3201645" cy="59732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12699" rIns="0" bIns="12699" rtlCol="0" anchor="ctr"/>
          <a:lstStyle/>
          <a:p>
            <a:pPr algn="ctr">
              <a:tabLst>
                <a:tab pos="457146" algn="l"/>
                <a:tab pos="914294" algn="l"/>
                <a:tab pos="1371440" algn="l"/>
                <a:tab pos="1828586" algn="l"/>
                <a:tab pos="2285732" algn="l"/>
                <a:tab pos="2742880" algn="l"/>
                <a:tab pos="3200026" algn="l"/>
                <a:tab pos="3657172" algn="l"/>
                <a:tab pos="4114319" algn="l"/>
                <a:tab pos="4571466" algn="l"/>
                <a:tab pos="5028612" algn="l"/>
                <a:tab pos="5485758" algn="l"/>
                <a:tab pos="5942905" algn="l"/>
                <a:tab pos="6400052" algn="l"/>
                <a:tab pos="6857198" algn="l"/>
                <a:tab pos="7314344" algn="l"/>
                <a:tab pos="7771492" algn="l"/>
                <a:tab pos="8228638" algn="l"/>
              </a:tabLst>
            </a:pPr>
            <a:r>
              <a:rPr sz="3200" b="1" dirty="0">
                <a:solidFill>
                  <a:srgbClr val="5A5A5A"/>
                </a:solidFill>
                <a:latin typeface="Arial"/>
              </a:rPr>
              <a:t>				</a:t>
            </a:r>
            <a:r>
              <a:rPr sz="3200" b="1" dirty="0">
                <a:solidFill>
                  <a:srgbClr val="000000"/>
                </a:solidFill>
                <a:latin typeface="Arial"/>
              </a:rPr>
              <a:t>		</a:t>
            </a:r>
          </a:p>
          <a:p>
            <a:pPr algn="ctr">
              <a:tabLst>
                <a:tab pos="457146" algn="l"/>
                <a:tab pos="914294" algn="l"/>
                <a:tab pos="1371440" algn="l"/>
                <a:tab pos="1828586" algn="l"/>
                <a:tab pos="2285732" algn="l"/>
                <a:tab pos="2742880" algn="l"/>
                <a:tab pos="3200026" algn="l"/>
                <a:tab pos="3657172" algn="l"/>
                <a:tab pos="4114319" algn="l"/>
                <a:tab pos="4571466" algn="l"/>
                <a:tab pos="5028612" algn="l"/>
                <a:tab pos="5485758" algn="l"/>
                <a:tab pos="5942905" algn="l"/>
                <a:tab pos="6400052" algn="l"/>
                <a:tab pos="6857198" algn="l"/>
                <a:tab pos="7314344" algn="l"/>
                <a:tab pos="7771492" algn="l"/>
                <a:tab pos="8228638" algn="l"/>
              </a:tabLst>
            </a:pPr>
            <a:r>
              <a:rPr sz="1600" b="1" i="1" dirty="0">
                <a:solidFill>
                  <a:srgbClr val="2C2C2C"/>
                </a:solidFill>
                <a:latin typeface="Arial"/>
              </a:rPr>
              <a:t>At June 30, 2016</a:t>
            </a:r>
            <a:r>
              <a:rPr sz="1600" b="1" i="1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59548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835" y="5001683"/>
            <a:ext cx="1959432" cy="132418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3493" tIns="63493" rIns="63493" bIns="63493" rtlCol="0" anchor="t"/>
          <a:lstStyle/>
          <a:p>
            <a:pPr algn="ctr">
              <a:lnSpc>
                <a:spcPct val="100000"/>
              </a:lnSpc>
            </a:pPr>
            <a:r>
              <a:rPr sz="1400" b="1" dirty="0">
                <a:solidFill>
                  <a:srgbClr val="5A5A5A"/>
                </a:solidFill>
                <a:latin typeface="Arial"/>
              </a:rPr>
              <a:t>Leasing &amp; Equipment Finance</a:t>
            </a:r>
          </a:p>
          <a:p>
            <a:pPr algn="ctr">
              <a:lnSpc>
                <a:spcPct val="100000"/>
              </a:lnSpc>
            </a:pPr>
            <a:r>
              <a:rPr sz="1400" dirty="0">
                <a:solidFill>
                  <a:srgbClr val="5A5A5A"/>
                </a:solidFill>
                <a:latin typeface="Arial"/>
              </a:rPr>
              <a:t>$4.1 billion </a:t>
            </a:r>
          </a:p>
          <a:p>
            <a:pPr algn="ctr">
              <a:lnSpc>
                <a:spcPct val="100000"/>
              </a:lnSpc>
            </a:pPr>
            <a:r>
              <a:rPr sz="1400" dirty="0">
                <a:solidFill>
                  <a:srgbClr val="5A5A5A"/>
                </a:solidFill>
                <a:latin typeface="Arial"/>
              </a:rPr>
              <a:t>(24% of total loans and leases)</a:t>
            </a:r>
          </a:p>
        </p:txBody>
      </p:sp>
      <p:sp>
        <p:nvSpPr>
          <p:cNvPr id="3" name="Rectangle 2"/>
          <p:cNvSpPr/>
          <p:nvPr/>
        </p:nvSpPr>
        <p:spPr>
          <a:xfrm>
            <a:off x="511862" y="584659"/>
            <a:ext cx="9490659" cy="55975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3493" tIns="63493" rIns="63493" bIns="63493" rtlCol="0" anchor="t"/>
          <a:lstStyle/>
          <a:p>
            <a:pPr algn="l">
              <a:lnSpc>
                <a:spcPct val="100000"/>
              </a:lnSpc>
            </a:pPr>
            <a:r>
              <a:rPr sz="2900" b="1" dirty="0">
                <a:solidFill>
                  <a:srgbClr val="5A5A5A"/>
                </a:solidFill>
                <a:latin typeface="Arial"/>
              </a:rPr>
              <a:t>Leasing and Equipment </a:t>
            </a:r>
            <a:r>
              <a:rPr sz="2900" b="1" dirty="0" smtClean="0">
                <a:solidFill>
                  <a:srgbClr val="5A5A5A"/>
                </a:solidFill>
                <a:latin typeface="Arial"/>
              </a:rPr>
              <a:t>Finance</a:t>
            </a:r>
            <a:r>
              <a:rPr sz="2900" dirty="0">
                <a:solidFill>
                  <a:srgbClr val="000000"/>
                </a:solidFill>
                <a:latin typeface="Times New Roman"/>
              </a:rPr>
              <a:t>							</a:t>
            </a:r>
          </a:p>
          <a:p>
            <a:pPr algn="l">
              <a:lnSpc>
                <a:spcPct val="100000"/>
              </a:lnSpc>
            </a:pPr>
            <a:endParaRPr sz="1000" dirty="0">
              <a:solidFill>
                <a:srgbClr val="000000"/>
              </a:solidFill>
              <a:latin typeface="Times New Roman"/>
            </a:endParaRPr>
          </a:p>
          <a:p>
            <a:pPr algn="l">
              <a:lnSpc>
                <a:spcPct val="100000"/>
              </a:lnSpc>
            </a:pPr>
            <a:endParaRPr sz="1000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8153" y="1510292"/>
            <a:ext cx="5280660" cy="3022600"/>
          </a:xfrm>
          <a:prstGeom prst="rect">
            <a:avLst/>
          </a:prstGeom>
        </p:spPr>
      </p:pic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5320" y="3876965"/>
            <a:ext cx="5939880" cy="420023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06500" y="1798735"/>
            <a:ext cx="2682240" cy="2590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3493" tIns="63493" rIns="63493" bIns="63493" rtlCol="0" anchor="t"/>
          <a:lstStyle/>
          <a:p>
            <a:pPr algn="l">
              <a:lnSpc>
                <a:spcPct val="100000"/>
              </a:lnSpc>
            </a:pPr>
            <a:r>
              <a:rPr sz="1000" dirty="0">
                <a:solidFill>
                  <a:srgbClr val="5A5A5A"/>
                </a:solidFill>
                <a:latin typeface="Arial"/>
              </a:rPr>
              <a:t>Portfolio Loans and Leases</a:t>
            </a:r>
            <a:r>
              <a:rPr sz="100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167640" y="1550018"/>
            <a:ext cx="961974" cy="30226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88890" tIns="50794" rIns="88890" bIns="50794" rtlCol="0" anchor="t"/>
          <a:lstStyle/>
          <a:p>
            <a:pPr algn="l">
              <a:lnSpc>
                <a:spcPct val="100000"/>
              </a:lnSpc>
            </a:pPr>
            <a:r>
              <a:rPr sz="1100" dirty="0">
                <a:solidFill>
                  <a:srgbClr val="5A5A5A"/>
                </a:solidFill>
                <a:latin typeface="Arial"/>
              </a:rPr>
              <a:t>($ millions)</a:t>
            </a:r>
          </a:p>
          <a:p>
            <a:pPr algn="l">
              <a:lnSpc>
                <a:spcPct val="100000"/>
              </a:lnSpc>
            </a:pPr>
            <a:endParaRPr sz="1100" dirty="0">
              <a:solidFill>
                <a:srgbClr val="5A5A5A"/>
              </a:solidFill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55665" y="7381028"/>
            <a:ext cx="2807335" cy="39137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3493" tIns="63493" rIns="63493" bIns="63493" rtlCol="0" anchor="t"/>
          <a:lstStyle/>
          <a:p>
            <a:pPr algn="l">
              <a:lnSpc>
                <a:spcPct val="101000"/>
              </a:lnSpc>
            </a:pPr>
            <a:r>
              <a:rPr sz="900" baseline="30000" dirty="0" smtClean="0">
                <a:solidFill>
                  <a:srgbClr val="5A5A5A"/>
                </a:solidFill>
                <a:latin typeface="Arial"/>
              </a:rPr>
              <a:t>2</a:t>
            </a:r>
            <a:r>
              <a:rPr sz="900" dirty="0" smtClean="0">
                <a:solidFill>
                  <a:srgbClr val="5A5A5A"/>
                </a:solidFill>
                <a:latin typeface="Arial"/>
              </a:rPr>
              <a:t> </a:t>
            </a:r>
            <a:r>
              <a:rPr sz="900" dirty="0">
                <a:solidFill>
                  <a:srgbClr val="5A5A5A"/>
                </a:solidFill>
                <a:latin typeface="Arial"/>
              </a:rPr>
              <a:t>Source: The Monitor, 2015 Monitor Bank 50 </a:t>
            </a:r>
          </a:p>
          <a:p>
            <a:pPr algn="l">
              <a:lnSpc>
                <a:spcPct val="101000"/>
              </a:lnSpc>
            </a:pPr>
            <a:r>
              <a:rPr sz="900" baseline="30000" dirty="0">
                <a:solidFill>
                  <a:srgbClr val="5A5A5A"/>
                </a:solidFill>
                <a:latin typeface="Arial"/>
              </a:rPr>
              <a:t>3</a:t>
            </a:r>
            <a:r>
              <a:rPr sz="900" dirty="0">
                <a:solidFill>
                  <a:srgbClr val="5A5A5A"/>
                </a:solidFill>
                <a:latin typeface="Arial"/>
              </a:rPr>
              <a:t> Source: The Monitor, 2016 Monitor 100</a:t>
            </a:r>
          </a:p>
          <a:p>
            <a:pPr algn="l">
              <a:lnSpc>
                <a:spcPct val="101000"/>
              </a:lnSpc>
            </a:pPr>
            <a:endParaRPr sz="900" dirty="0">
              <a:solidFill>
                <a:srgbClr val="5A5A5A"/>
              </a:solidFill>
              <a:latin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63807" y="1852280"/>
            <a:ext cx="4246880" cy="89092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3493" tIns="63493" rIns="63493" bIns="63493" rtlCol="0" anchor="t"/>
          <a:lstStyle/>
          <a:p>
            <a:pPr marL="292066" indent="-279368">
              <a:spcBef>
                <a:spcPts val="1200"/>
              </a:spcBef>
              <a:buClr>
                <a:srgbClr val="EF6E15"/>
              </a:buClr>
              <a:buSzPts val="1200"/>
              <a:buFont typeface="Arial"/>
              <a:buChar char="•"/>
              <a:tabLst>
                <a:tab pos="2171447" algn="r"/>
                <a:tab pos="2920658" algn="r"/>
                <a:tab pos="3657172" algn="r"/>
              </a:tabLst>
            </a:pPr>
            <a:r>
              <a:rPr sz="1200" dirty="0">
                <a:solidFill>
                  <a:srgbClr val="5A5A5A"/>
                </a:solidFill>
                <a:latin typeface="Arial"/>
              </a:rPr>
              <a:t>14</a:t>
            </a:r>
            <a:r>
              <a:rPr sz="1200" baseline="30000" dirty="0">
                <a:solidFill>
                  <a:srgbClr val="5A5A5A"/>
                </a:solidFill>
                <a:latin typeface="Arial"/>
              </a:rPr>
              <a:t>th </a:t>
            </a:r>
            <a:r>
              <a:rPr sz="1200" dirty="0">
                <a:solidFill>
                  <a:srgbClr val="5A5A5A"/>
                </a:solidFill>
                <a:latin typeface="Arial"/>
              </a:rPr>
              <a:t>largest bank-affiliated leasing company</a:t>
            </a:r>
            <a:r>
              <a:rPr sz="1200" baseline="30000" dirty="0">
                <a:solidFill>
                  <a:srgbClr val="5A5A5A"/>
                </a:solidFill>
                <a:latin typeface="Arial"/>
              </a:rPr>
              <a:t>2</a:t>
            </a:r>
            <a:r>
              <a:rPr sz="1200" dirty="0">
                <a:solidFill>
                  <a:srgbClr val="5A5A5A"/>
                </a:solidFill>
                <a:latin typeface="Arial"/>
              </a:rPr>
              <a:t> and 30</a:t>
            </a:r>
            <a:r>
              <a:rPr sz="1200" baseline="30000" dirty="0">
                <a:solidFill>
                  <a:srgbClr val="5A5A5A"/>
                </a:solidFill>
                <a:latin typeface="Arial"/>
              </a:rPr>
              <a:t>th</a:t>
            </a:r>
            <a:r>
              <a:rPr sz="1200" dirty="0">
                <a:solidFill>
                  <a:srgbClr val="5A5A5A"/>
                </a:solidFill>
                <a:latin typeface="Arial"/>
              </a:rPr>
              <a:t> largest equipment finance/leasing company</a:t>
            </a:r>
            <a:r>
              <a:rPr sz="1200" baseline="30000" dirty="0">
                <a:solidFill>
                  <a:srgbClr val="5A5A5A"/>
                </a:solidFill>
                <a:latin typeface="Arial"/>
              </a:rPr>
              <a:t>3</a:t>
            </a:r>
            <a:r>
              <a:rPr sz="1200" dirty="0">
                <a:solidFill>
                  <a:srgbClr val="5A5A5A"/>
                </a:solidFill>
                <a:latin typeface="Arial"/>
              </a:rPr>
              <a:t> in the U.S.</a:t>
            </a:r>
          </a:p>
          <a:p>
            <a:pPr marL="292066" indent="-279368">
              <a:spcBef>
                <a:spcPts val="1200"/>
              </a:spcBef>
              <a:buClr>
                <a:srgbClr val="EF6E15"/>
              </a:buClr>
              <a:buSzPts val="1200"/>
              <a:tabLst>
                <a:tab pos="2171447" algn="r"/>
                <a:tab pos="2920658" algn="r"/>
                <a:tab pos="3657172" algn="r"/>
              </a:tabLst>
            </a:pPr>
            <a:endParaRPr sz="1200" dirty="0">
              <a:solidFill>
                <a:srgbClr val="5A5A5A"/>
              </a:solidFill>
              <a:latin typeface="Arial"/>
            </a:endParaRPr>
          </a:p>
          <a:p>
            <a:pPr marL="342859" indent="-330161">
              <a:spcBef>
                <a:spcPts val="1200"/>
              </a:spcBef>
              <a:tabLst>
                <a:tab pos="2171447" algn="r"/>
                <a:tab pos="2920658" algn="r"/>
                <a:tab pos="3657172" algn="r"/>
              </a:tabLst>
            </a:pPr>
            <a:r>
              <a:rPr sz="2500" dirty="0">
                <a:solidFill>
                  <a:srgbClr val="5A5A5A"/>
                </a:solidFill>
                <a:latin typeface="Arial"/>
              </a:rPr>
              <a:t>	</a:t>
            </a:r>
          </a:p>
          <a:p>
            <a:pPr marL="457146" indent="-444448">
              <a:spcBef>
                <a:spcPts val="840"/>
              </a:spcBef>
              <a:tabLst>
                <a:tab pos="2400019" algn="r"/>
                <a:tab pos="3200026" algn="r"/>
                <a:tab pos="3949238" algn="r"/>
              </a:tabLst>
            </a:pPr>
            <a:r>
              <a:rPr sz="2800" dirty="0">
                <a:solidFill>
                  <a:srgbClr val="5A5A5A"/>
                </a:solidFill>
                <a:latin typeface="Arial"/>
              </a:rPr>
              <a:t>	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2922" y="7211061"/>
            <a:ext cx="313906" cy="41740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>
              <a:lnSpc>
                <a:spcPct val="100000"/>
              </a:lnSpc>
            </a:pPr>
            <a:endParaRPr sz="1000" dirty="0">
              <a:solidFill>
                <a:srgbClr val="797A7E"/>
              </a:solidFill>
              <a:latin typeface="Arial"/>
            </a:endParaRPr>
          </a:p>
        </p:txBody>
      </p:sp>
      <p:sp>
        <p:nvSpPr>
          <p:cNvPr id="13" name="Straight Connector 12"/>
          <p:cNvSpPr/>
          <p:nvPr/>
        </p:nvSpPr>
        <p:spPr>
          <a:xfrm>
            <a:off x="167640" y="4699711"/>
            <a:ext cx="9555480" cy="21302"/>
          </a:xfrm>
          <a:prstGeom prst="lineInv">
            <a:avLst/>
          </a:prstGeom>
          <a:noFill/>
          <a:ln w="12700" cap="rnd">
            <a:solidFill>
              <a:srgbClr val="5A5A5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endParaRPr sz="100" dirty="0"/>
          </a:p>
        </p:txBody>
      </p:sp>
      <p:sp>
        <p:nvSpPr>
          <p:cNvPr id="14" name="Rectangle 13"/>
          <p:cNvSpPr/>
          <p:nvPr/>
        </p:nvSpPr>
        <p:spPr>
          <a:xfrm>
            <a:off x="3116010" y="1785064"/>
            <a:ext cx="613982" cy="18639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3493" tIns="63493" rIns="63493" bIns="63493" rtlCol="0" anchor="t"/>
          <a:lstStyle/>
          <a:p>
            <a:pPr algn="l">
              <a:lnSpc>
                <a:spcPct val="100000"/>
              </a:lnSpc>
            </a:pPr>
            <a:r>
              <a:rPr sz="600" dirty="0">
                <a:solidFill>
                  <a:srgbClr val="5A5A5A"/>
                </a:solidFill>
                <a:latin typeface="Arial"/>
              </a:rPr>
              <a:t>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262888" y="1885095"/>
            <a:ext cx="83820" cy="86360"/>
          </a:xfrm>
          <a:prstGeom prst="rect">
            <a:avLst/>
          </a:prstGeom>
          <a:solidFill>
            <a:srgbClr val="EF6E1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3493" tIns="63493" rIns="63493" bIns="63493" rtlCol="0" anchor="ctr"/>
          <a:lstStyle/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16" name="Rectangle 15"/>
          <p:cNvSpPr/>
          <p:nvPr/>
        </p:nvSpPr>
        <p:spPr>
          <a:xfrm>
            <a:off x="1262888" y="1599963"/>
            <a:ext cx="83820" cy="86360"/>
          </a:xfrm>
          <a:prstGeom prst="rect">
            <a:avLst/>
          </a:prstGeom>
          <a:solidFill>
            <a:srgbClr val="FDBC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3493" tIns="63493" rIns="63493" bIns="63493" rtlCol="0" anchor="ctr"/>
          <a:lstStyle/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17" name="Rectangle 16"/>
          <p:cNvSpPr/>
          <p:nvPr/>
        </p:nvSpPr>
        <p:spPr>
          <a:xfrm>
            <a:off x="1406502" y="1513603"/>
            <a:ext cx="1674305" cy="2590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3493" tIns="63493" rIns="63493" bIns="63493" rtlCol="0" anchor="t"/>
          <a:lstStyle/>
          <a:p>
            <a:pPr algn="l">
              <a:lnSpc>
                <a:spcPct val="100000"/>
              </a:lnSpc>
            </a:pPr>
            <a:r>
              <a:rPr sz="1000" dirty="0">
                <a:solidFill>
                  <a:srgbClr val="5A5A5A"/>
                </a:solidFill>
                <a:latin typeface="Arial"/>
              </a:rPr>
              <a:t>Serviced for Others</a:t>
            </a:r>
            <a:r>
              <a:rPr sz="100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151128" y="2248237"/>
            <a:ext cx="671678" cy="25332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3493" tIns="63493" rIns="63493" bIns="63493" rtlCol="0" anchor="t"/>
          <a:lstStyle/>
          <a:p>
            <a:pPr algn="l">
              <a:lnSpc>
                <a:spcPct val="100000"/>
              </a:lnSpc>
            </a:pPr>
            <a:r>
              <a:rPr sz="1100" b="1" dirty="0">
                <a:solidFill>
                  <a:srgbClr val="5A5A5A"/>
                </a:solidFill>
                <a:latin typeface="Arial"/>
              </a:rPr>
              <a:t>$3,484</a:t>
            </a:r>
            <a:r>
              <a:rPr sz="1000" dirty="0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950212" y="2161878"/>
            <a:ext cx="610768" cy="31089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3493" tIns="63493" rIns="63493" bIns="63493" rtlCol="0" anchor="t"/>
          <a:lstStyle/>
          <a:p>
            <a:pPr algn="l">
              <a:lnSpc>
                <a:spcPct val="100000"/>
              </a:lnSpc>
            </a:pPr>
            <a:r>
              <a:rPr sz="1100" b="1" dirty="0">
                <a:solidFill>
                  <a:srgbClr val="5A5A5A"/>
                </a:solidFill>
                <a:latin typeface="Arial"/>
              </a:rPr>
              <a:t>$3,679</a:t>
            </a:r>
            <a:r>
              <a:rPr sz="1000" dirty="0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791209" y="2026581"/>
            <a:ext cx="649465" cy="27635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3493" tIns="63493" rIns="63493" bIns="63493" rtlCol="0" anchor="t"/>
          <a:lstStyle/>
          <a:p>
            <a:pPr algn="l">
              <a:lnSpc>
                <a:spcPct val="100000"/>
              </a:lnSpc>
            </a:pPr>
            <a:r>
              <a:rPr sz="1100" b="1" dirty="0">
                <a:solidFill>
                  <a:srgbClr val="5A5A5A"/>
                </a:solidFill>
                <a:latin typeface="Arial"/>
              </a:rPr>
              <a:t>$3,994</a:t>
            </a:r>
            <a:r>
              <a:rPr sz="1000" dirty="0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598672" y="1897043"/>
            <a:ext cx="614680" cy="26483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3493" tIns="63493" rIns="63493" bIns="63493" rtlCol="0" anchor="t"/>
          <a:lstStyle/>
          <a:p>
            <a:pPr algn="l">
              <a:lnSpc>
                <a:spcPct val="100000"/>
              </a:lnSpc>
            </a:pPr>
            <a:r>
              <a:rPr sz="1100" b="1" dirty="0">
                <a:solidFill>
                  <a:srgbClr val="5A5A5A"/>
                </a:solidFill>
                <a:latin typeface="Arial"/>
              </a:rPr>
              <a:t>$4,290</a:t>
            </a:r>
            <a:r>
              <a:rPr sz="1000" dirty="0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437990" y="1850983"/>
            <a:ext cx="647090" cy="18999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3493" tIns="63493" rIns="63493" bIns="63493" rtlCol="0" anchor="t"/>
          <a:lstStyle/>
          <a:p>
            <a:pPr algn="l">
              <a:lnSpc>
                <a:spcPct val="100000"/>
              </a:lnSpc>
            </a:pPr>
            <a:r>
              <a:rPr sz="1100" b="1" dirty="0">
                <a:solidFill>
                  <a:srgbClr val="5A5A5A"/>
                </a:solidFill>
                <a:latin typeface="Arial"/>
              </a:rPr>
              <a:t>$4,390</a:t>
            </a:r>
            <a:r>
              <a:rPr sz="1000" dirty="0">
                <a:solidFill>
                  <a:srgbClr val="5A5A5A"/>
                </a:solidFill>
                <a:latin typeface="Times New Roman"/>
              </a:rPr>
              <a:t> </a:t>
            </a:r>
          </a:p>
        </p:txBody>
      </p: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51829" y="4278994"/>
          <a:ext cx="5043170" cy="3598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17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65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198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26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779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8453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59833">
                <a:tc>
                  <a:txBody>
                    <a:bodyPr/>
                    <a:lstStyle/>
                    <a:p>
                      <a:pPr algn="ctr">
                        <a:lnSpc>
                          <a:spcPct val="83000"/>
                        </a:lnSpc>
                      </a:pPr>
                      <a:r>
                        <a:rPr sz="1100" b="0" i="0" dirty="0">
                          <a:solidFill>
                            <a:srgbClr val="5A5A5A"/>
                          </a:solidFill>
                          <a:latin typeface="Arial"/>
                        </a:rPr>
                        <a:t>YTD </a:t>
                      </a:r>
                      <a:r>
                        <a:rPr sz="1100" b="0" i="0" dirty="0" smtClean="0">
                          <a:solidFill>
                            <a:srgbClr val="5A5A5A"/>
                          </a:solidFill>
                          <a:latin typeface="Arial"/>
                        </a:rPr>
                        <a:t>Originations</a:t>
                      </a:r>
                      <a:endParaRPr sz="1100" b="0" i="0" baseline="30000" dirty="0">
                        <a:solidFill>
                          <a:srgbClr val="5A5A5A"/>
                        </a:solidFill>
                        <a:latin typeface="Arial"/>
                      </a:endParaRPr>
                    </a:p>
                  </a:txBody>
                  <a:tcPr marL="41910" marR="41910" marT="14393" marB="28787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3000"/>
                        </a:lnSpc>
                      </a:pPr>
                      <a:r>
                        <a:rPr sz="1100" b="0" i="0" dirty="0">
                          <a:solidFill>
                            <a:srgbClr val="5A5A5A"/>
                          </a:solidFill>
                          <a:latin typeface="Arial"/>
                        </a:rPr>
                        <a:t>$1,696</a:t>
                      </a:r>
                    </a:p>
                  </a:txBody>
                  <a:tcPr marL="41910" marR="41910" marT="28787" marB="28787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3000"/>
                        </a:lnSpc>
                      </a:pPr>
                      <a:r>
                        <a:rPr sz="1100" b="0" i="0" dirty="0">
                          <a:solidFill>
                            <a:srgbClr val="5A5A5A"/>
                          </a:solidFill>
                          <a:latin typeface="Arial"/>
                        </a:rPr>
                        <a:t>$1,730</a:t>
                      </a:r>
                    </a:p>
                  </a:txBody>
                  <a:tcPr marL="41910" marR="41910" marT="28787" marB="28787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3000"/>
                        </a:lnSpc>
                      </a:pPr>
                      <a:r>
                        <a:rPr sz="1100" b="0" i="0" dirty="0">
                          <a:solidFill>
                            <a:srgbClr val="5A5A5A"/>
                          </a:solidFill>
                          <a:latin typeface="Arial"/>
                        </a:rPr>
                        <a:t>$1,874</a:t>
                      </a:r>
                    </a:p>
                  </a:txBody>
                  <a:tcPr marL="41910" marR="41910" marT="28787" marB="28787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3000"/>
                        </a:lnSpc>
                      </a:pPr>
                      <a:r>
                        <a:rPr sz="1100" b="0" i="0" dirty="0">
                          <a:solidFill>
                            <a:srgbClr val="5A5A5A"/>
                          </a:solidFill>
                          <a:latin typeface="Arial"/>
                        </a:rPr>
                        <a:t>$1,969</a:t>
                      </a:r>
                    </a:p>
                  </a:txBody>
                  <a:tcPr marL="41910" marR="41910" marT="28787" marB="28787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3000"/>
                        </a:lnSpc>
                      </a:pPr>
                      <a:r>
                        <a:rPr sz="1100" b="0" i="0" dirty="0">
                          <a:solidFill>
                            <a:srgbClr val="5A5A5A"/>
                          </a:solidFill>
                          <a:latin typeface="Arial"/>
                        </a:rPr>
                        <a:t>$982</a:t>
                      </a:r>
                    </a:p>
                  </a:txBody>
                  <a:tcPr marL="41910" marR="41910" marT="28787" marB="28787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0" name="Rectangle 29"/>
          <p:cNvSpPr/>
          <p:nvPr/>
        </p:nvSpPr>
        <p:spPr>
          <a:xfrm>
            <a:off x="6886512" y="1001051"/>
            <a:ext cx="3201645" cy="59732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12699" rIns="0" bIns="12699" rtlCol="0" anchor="ctr"/>
          <a:lstStyle/>
          <a:p>
            <a:pPr algn="ctr">
              <a:tabLst>
                <a:tab pos="457146" algn="l"/>
                <a:tab pos="914294" algn="l"/>
                <a:tab pos="1371440" algn="l"/>
                <a:tab pos="1828586" algn="l"/>
                <a:tab pos="2285732" algn="l"/>
                <a:tab pos="2742880" algn="l"/>
                <a:tab pos="3200026" algn="l"/>
                <a:tab pos="3657172" algn="l"/>
                <a:tab pos="4114319" algn="l"/>
                <a:tab pos="4571466" algn="l"/>
                <a:tab pos="5028612" algn="l"/>
                <a:tab pos="5485758" algn="l"/>
                <a:tab pos="5942905" algn="l"/>
                <a:tab pos="6400052" algn="l"/>
                <a:tab pos="6857198" algn="l"/>
                <a:tab pos="7314344" algn="l"/>
                <a:tab pos="7771492" algn="l"/>
                <a:tab pos="8228638" algn="l"/>
              </a:tabLst>
            </a:pPr>
            <a:r>
              <a:rPr sz="3200" b="1" dirty="0">
                <a:solidFill>
                  <a:srgbClr val="5A5A5A"/>
                </a:solidFill>
                <a:latin typeface="Arial"/>
              </a:rPr>
              <a:t>				</a:t>
            </a:r>
            <a:r>
              <a:rPr sz="3200" b="1" dirty="0">
                <a:solidFill>
                  <a:srgbClr val="000000"/>
                </a:solidFill>
                <a:latin typeface="Arial"/>
              </a:rPr>
              <a:t>		</a:t>
            </a:r>
          </a:p>
          <a:p>
            <a:pPr algn="ctr">
              <a:tabLst>
                <a:tab pos="457146" algn="l"/>
                <a:tab pos="914294" algn="l"/>
                <a:tab pos="1371440" algn="l"/>
                <a:tab pos="1828586" algn="l"/>
                <a:tab pos="2285732" algn="l"/>
                <a:tab pos="2742880" algn="l"/>
                <a:tab pos="3200026" algn="l"/>
                <a:tab pos="3657172" algn="l"/>
                <a:tab pos="4114319" algn="l"/>
                <a:tab pos="4571466" algn="l"/>
                <a:tab pos="5028612" algn="l"/>
                <a:tab pos="5485758" algn="l"/>
                <a:tab pos="5942905" algn="l"/>
                <a:tab pos="6400052" algn="l"/>
                <a:tab pos="6857198" algn="l"/>
                <a:tab pos="7314344" algn="l"/>
                <a:tab pos="7771492" algn="l"/>
                <a:tab pos="8228638" algn="l"/>
              </a:tabLst>
            </a:pPr>
            <a:r>
              <a:rPr sz="1600" b="1" i="1" dirty="0">
                <a:solidFill>
                  <a:srgbClr val="2C2C2C"/>
                </a:solidFill>
                <a:latin typeface="Arial"/>
              </a:rPr>
              <a:t>At June 30, 2016</a:t>
            </a:r>
            <a:r>
              <a:rPr sz="1600" b="1" i="1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72323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5A5A5A"/>
                </a:solidFill>
              </a:rPr>
              <a:t>Segment Specialization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39040667"/>
              </p:ext>
            </p:extLst>
          </p:nvPr>
        </p:nvGraphicFramePr>
        <p:xfrm>
          <a:off x="314998" y="1412570"/>
          <a:ext cx="6276302" cy="63306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2607"/>
                <a:gridCol w="3133695"/>
              </a:tblGrid>
              <a:tr h="29282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Segment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Equipment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solidFill>
                      <a:schemeClr val="accent2"/>
                    </a:solidFill>
                  </a:tcPr>
                </a:tc>
              </a:tr>
              <a:tr h="515855">
                <a:tc>
                  <a:txBody>
                    <a:bodyPr/>
                    <a:lstStyle/>
                    <a:p>
                      <a:pPr marL="0" algn="l" defTabSz="507159" rtl="0" eaLnBrk="1" latinLnBrk="0" hangingPunct="1">
                        <a:buClr>
                          <a:schemeClr val="accent1"/>
                        </a:buClr>
                      </a:pPr>
                      <a:r>
                        <a:rPr lang="en-US" sz="1100" b="1" kern="120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Arial"/>
                        </a:rPr>
                        <a:t>CAPITAL MARKETS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5071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900" dirty="0" smtClean="0">
                          <a:solidFill>
                            <a:srgbClr val="5A5A5A"/>
                          </a:solidFill>
                        </a:rPr>
                        <a:t>Acquisitions</a:t>
                      </a:r>
                    </a:p>
                    <a:p>
                      <a:pPr marL="171450" marR="0" indent="-171450" algn="l" defTabSz="5071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900" baseline="0" dirty="0" smtClean="0">
                          <a:solidFill>
                            <a:srgbClr val="5A5A5A"/>
                          </a:solidFill>
                        </a:rPr>
                        <a:t>Syndication buy opportunities</a:t>
                      </a:r>
                    </a:p>
                    <a:p>
                      <a:pPr marL="171450" indent="-171450">
                        <a:buClr>
                          <a:schemeClr val="accent2"/>
                        </a:buClr>
                        <a:buFont typeface="Arial"/>
                        <a:buChar char="•"/>
                      </a:pPr>
                      <a:r>
                        <a:rPr lang="en-US" sz="900" baseline="0" dirty="0" smtClean="0">
                          <a:solidFill>
                            <a:srgbClr val="5A5A5A"/>
                          </a:solidFill>
                        </a:rPr>
                        <a:t>Syndication sell opportunities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46691">
                <a:tc>
                  <a:txBody>
                    <a:bodyPr/>
                    <a:lstStyle/>
                    <a:p>
                      <a:pPr marL="0" algn="l" defTabSz="507159" rtl="0" eaLnBrk="1" latinLnBrk="0" hangingPunct="1">
                        <a:buClr>
                          <a:schemeClr val="accent1"/>
                        </a:buClr>
                      </a:pPr>
                      <a:r>
                        <a:rPr lang="en-US" sz="1100" b="1" kern="120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Arial"/>
                        </a:rPr>
                        <a:t>CONSTRUCTION</a:t>
                      </a:r>
                      <a:r>
                        <a:rPr lang="en-US" sz="1100" b="1" kern="1200" baseline="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Arial"/>
                        </a:rPr>
                        <a:t> &amp; ENVIRONMENTAL SERVICES</a:t>
                      </a:r>
                      <a:endParaRPr lang="en-US" sz="1100" b="1" kern="1200" dirty="0" smtClean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507159" rtl="0" eaLnBrk="1" latinLnBrk="0" hangingPunct="1">
                        <a:buClr>
                          <a:schemeClr val="accent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900" kern="1200" baseline="0" dirty="0" smtClean="0">
                          <a:solidFill>
                            <a:srgbClr val="5A5A5A"/>
                          </a:solidFill>
                          <a:latin typeface="+mn-lt"/>
                          <a:ea typeface="+mn-ea"/>
                          <a:cs typeface="+mn-cs"/>
                        </a:rPr>
                        <a:t>Heavy highway                       </a:t>
                      </a:r>
                      <a:r>
                        <a:rPr lang="en-US" sz="900" kern="1200" baseline="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00" kern="1200" baseline="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●     </a:t>
                      </a:r>
                      <a:r>
                        <a:rPr lang="en-US" sz="900" kern="1200" baseline="0" dirty="0" smtClean="0">
                          <a:solidFill>
                            <a:srgbClr val="5A5A5A"/>
                          </a:solidFill>
                          <a:latin typeface="+mn-lt"/>
                          <a:ea typeface="+mn-ea"/>
                          <a:cs typeface="+mn-cs"/>
                        </a:rPr>
                        <a:t>Water</a:t>
                      </a:r>
                    </a:p>
                    <a:p>
                      <a:pPr marL="171450" indent="-171450" algn="l" defTabSz="507159" rtl="0" eaLnBrk="1" latinLnBrk="0" hangingPunct="1">
                        <a:buClr>
                          <a:schemeClr val="accent2"/>
                        </a:buClr>
                        <a:buFont typeface="Arial"/>
                        <a:buChar char="•"/>
                      </a:pPr>
                      <a:r>
                        <a:rPr lang="en-US" sz="900" kern="1200" baseline="0" dirty="0" smtClean="0">
                          <a:solidFill>
                            <a:srgbClr val="5A5A5A"/>
                          </a:solidFill>
                          <a:latin typeface="+mn-lt"/>
                          <a:ea typeface="+mn-ea"/>
                          <a:cs typeface="+mn-cs"/>
                        </a:rPr>
                        <a:t>Steel construction                    </a:t>
                      </a:r>
                      <a:r>
                        <a:rPr lang="en-US" sz="500" kern="1200" baseline="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●     </a:t>
                      </a:r>
                      <a:r>
                        <a:rPr lang="en-US" sz="900" kern="1200" baseline="0" dirty="0" smtClean="0">
                          <a:solidFill>
                            <a:srgbClr val="5A5A5A"/>
                          </a:solidFill>
                          <a:latin typeface="+mn-lt"/>
                          <a:ea typeface="+mn-ea"/>
                          <a:cs typeface="+mn-cs"/>
                        </a:rPr>
                        <a:t>Sewer</a:t>
                      </a:r>
                    </a:p>
                    <a:p>
                      <a:pPr marL="171450" indent="-171450" algn="l" defTabSz="507159" rtl="0" eaLnBrk="1" latinLnBrk="0" hangingPunct="1">
                        <a:buClr>
                          <a:schemeClr val="accent2"/>
                        </a:buClr>
                        <a:buFont typeface="Arial"/>
                        <a:buChar char="•"/>
                      </a:pPr>
                      <a:r>
                        <a:rPr lang="en-US" sz="900" kern="1200" baseline="0" dirty="0" smtClean="0">
                          <a:solidFill>
                            <a:srgbClr val="5A5A5A"/>
                          </a:solidFill>
                          <a:latin typeface="+mn-lt"/>
                          <a:ea typeface="+mn-ea"/>
                          <a:cs typeface="+mn-cs"/>
                        </a:rPr>
                        <a:t>Excavation                               </a:t>
                      </a:r>
                      <a:r>
                        <a:rPr lang="en-US" sz="500" kern="1200" baseline="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●     </a:t>
                      </a:r>
                      <a:r>
                        <a:rPr lang="en-US" sz="900" kern="1200" baseline="0" dirty="0" smtClean="0">
                          <a:solidFill>
                            <a:srgbClr val="5A5A5A"/>
                          </a:solidFill>
                          <a:latin typeface="+mn-lt"/>
                          <a:ea typeface="+mn-ea"/>
                          <a:cs typeface="+mn-cs"/>
                        </a:rPr>
                        <a:t>Demolition</a:t>
                      </a:r>
                    </a:p>
                    <a:p>
                      <a:pPr marL="171450" indent="-171450" algn="l" defTabSz="507159" rtl="0" eaLnBrk="1" latinLnBrk="0" hangingPunct="1">
                        <a:buClr>
                          <a:schemeClr val="accent2"/>
                        </a:buClr>
                        <a:buFont typeface="Arial"/>
                        <a:buChar char="•"/>
                      </a:pPr>
                      <a:r>
                        <a:rPr lang="en-US" sz="900" kern="1200" baseline="0" dirty="0" smtClean="0">
                          <a:solidFill>
                            <a:srgbClr val="5A5A5A"/>
                          </a:solidFill>
                          <a:latin typeface="+mn-lt"/>
                          <a:ea typeface="+mn-ea"/>
                          <a:cs typeface="+mn-cs"/>
                        </a:rPr>
                        <a:t>Refuse                                    </a:t>
                      </a:r>
                      <a:r>
                        <a:rPr lang="en-US" sz="800" kern="1200" baseline="0" dirty="0" smtClean="0">
                          <a:solidFill>
                            <a:srgbClr val="5A5A5A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500" kern="1200" baseline="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●    </a:t>
                      </a:r>
                      <a:r>
                        <a:rPr lang="en-US" sz="900" kern="1200" baseline="0" dirty="0" smtClean="0">
                          <a:solidFill>
                            <a:srgbClr val="5A5A5A"/>
                          </a:solidFill>
                          <a:latin typeface="+mn-lt"/>
                          <a:ea typeface="+mn-ea"/>
                          <a:cs typeface="+mn-cs"/>
                        </a:rPr>
                        <a:t>Septic trucks</a:t>
                      </a:r>
                    </a:p>
                    <a:p>
                      <a:pPr marL="171450" indent="-171450" algn="l" defTabSz="507159" rtl="0" eaLnBrk="1" latinLnBrk="0" hangingPunct="1">
                        <a:buClr>
                          <a:schemeClr val="accent2"/>
                        </a:buClr>
                        <a:buFont typeface="Arial"/>
                        <a:buChar char="•"/>
                      </a:pPr>
                      <a:r>
                        <a:rPr lang="en-US" sz="900" kern="1200" baseline="0" dirty="0" smtClean="0">
                          <a:solidFill>
                            <a:srgbClr val="5A5A5A"/>
                          </a:solidFill>
                          <a:latin typeface="+mn-lt"/>
                          <a:ea typeface="+mn-ea"/>
                          <a:cs typeface="+mn-cs"/>
                        </a:rPr>
                        <a:t>Redi-Mix                                 </a:t>
                      </a:r>
                      <a:r>
                        <a:rPr lang="en-US" sz="800" kern="1200" baseline="0" dirty="0" smtClean="0">
                          <a:solidFill>
                            <a:srgbClr val="5A5A5A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500" kern="1200" baseline="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●    </a:t>
                      </a:r>
                      <a:r>
                        <a:rPr lang="en-US" sz="900" kern="1200" baseline="0" dirty="0" smtClean="0">
                          <a:solidFill>
                            <a:srgbClr val="5A5A5A"/>
                          </a:solidFill>
                          <a:latin typeface="+mn-lt"/>
                          <a:ea typeface="+mn-ea"/>
                          <a:cs typeface="+mn-cs"/>
                        </a:rPr>
                        <a:t>Transportation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83153">
                <a:tc>
                  <a:txBody>
                    <a:bodyPr/>
                    <a:lstStyle/>
                    <a:p>
                      <a:pPr marL="0" algn="l" defTabSz="507159" rtl="0" eaLnBrk="1" latinLnBrk="0" hangingPunct="1">
                        <a:buClr>
                          <a:schemeClr val="accent1"/>
                        </a:buClr>
                      </a:pPr>
                      <a:r>
                        <a:rPr lang="en-US" sz="1100" b="1" kern="120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Arial"/>
                        </a:rPr>
                        <a:t>DISCOUNTING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507159" rtl="0" eaLnBrk="1" latinLnBrk="0" hangingPunct="1">
                        <a:buClr>
                          <a:schemeClr val="accent2"/>
                        </a:buClr>
                        <a:buFont typeface="Arial"/>
                        <a:buChar char="•"/>
                      </a:pPr>
                      <a:r>
                        <a:rPr lang="en-US" sz="900" kern="1200" baseline="0" dirty="0" smtClean="0">
                          <a:solidFill>
                            <a:srgbClr val="5A5A5A"/>
                          </a:solidFill>
                          <a:latin typeface="+mn-lt"/>
                          <a:ea typeface="+mn-ea"/>
                          <a:cs typeface="+mn-cs"/>
                        </a:rPr>
                        <a:t>Technology</a:t>
                      </a:r>
                    </a:p>
                    <a:p>
                      <a:pPr marL="171450" indent="-171450" algn="l" defTabSz="507159" rtl="0" eaLnBrk="1" latinLnBrk="0" hangingPunct="1">
                        <a:buClr>
                          <a:schemeClr val="accent2"/>
                        </a:buClr>
                        <a:buFont typeface="Arial"/>
                        <a:buChar char="•"/>
                      </a:pPr>
                      <a:r>
                        <a:rPr lang="en-US" sz="900" dirty="0" smtClean="0">
                          <a:solidFill>
                            <a:srgbClr val="5A5A5A"/>
                          </a:solidFill>
                        </a:rPr>
                        <a:t>FF &amp; E</a:t>
                      </a:r>
                    </a:p>
                    <a:p>
                      <a:pPr marL="171450" indent="-171450" algn="l" defTabSz="507159" rtl="0" eaLnBrk="1" latinLnBrk="0" hangingPunct="1">
                        <a:buClr>
                          <a:schemeClr val="accent2"/>
                        </a:buClr>
                        <a:buFont typeface="Arial"/>
                        <a:buChar char="•"/>
                      </a:pPr>
                      <a:r>
                        <a:rPr lang="en-US" sz="900" kern="1200" baseline="0" dirty="0" smtClean="0">
                          <a:solidFill>
                            <a:srgbClr val="5A5A5A"/>
                          </a:solidFill>
                          <a:latin typeface="+mn-lt"/>
                          <a:ea typeface="+mn-ea"/>
                          <a:cs typeface="+mn-cs"/>
                        </a:rPr>
                        <a:t>Generalist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46691">
                <a:tc>
                  <a:txBody>
                    <a:bodyPr/>
                    <a:lstStyle/>
                    <a:p>
                      <a:pPr marL="0" algn="l" defTabSz="507159" rtl="0" eaLnBrk="1" latinLnBrk="0" hangingPunct="1">
                        <a:buClr>
                          <a:schemeClr val="accent1"/>
                        </a:buClr>
                      </a:pPr>
                      <a:r>
                        <a:rPr lang="en-US" sz="1100" b="1" kern="120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Arial"/>
                        </a:rPr>
                        <a:t>FRANCHISE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507159" rtl="0" eaLnBrk="1" latinLnBrk="0" hangingPunct="1">
                        <a:buClr>
                          <a:schemeClr val="accent2"/>
                        </a:buClr>
                        <a:buFont typeface="Arial"/>
                        <a:buChar char="•"/>
                      </a:pPr>
                      <a:r>
                        <a:rPr lang="en-US" sz="900" kern="1200" baseline="0" dirty="0" smtClean="0">
                          <a:solidFill>
                            <a:srgbClr val="5A5A5A"/>
                          </a:solidFill>
                          <a:latin typeface="+mn-lt"/>
                          <a:ea typeface="+mn-ea"/>
                          <a:cs typeface="+mn-cs"/>
                        </a:rPr>
                        <a:t>Restaurant franchise store acquisitions</a:t>
                      </a:r>
                    </a:p>
                    <a:p>
                      <a:pPr marL="171450" indent="-171450" algn="l" defTabSz="507159" rtl="0" eaLnBrk="1" latinLnBrk="0" hangingPunct="1">
                        <a:buClr>
                          <a:schemeClr val="accent2"/>
                        </a:buClr>
                        <a:buFont typeface="Arial"/>
                        <a:buChar char="•"/>
                      </a:pPr>
                      <a:r>
                        <a:rPr lang="en-US" sz="900" kern="1200" baseline="0" dirty="0" smtClean="0">
                          <a:solidFill>
                            <a:srgbClr val="5A5A5A"/>
                          </a:solidFill>
                          <a:latin typeface="+mn-lt"/>
                          <a:ea typeface="+mn-ea"/>
                          <a:cs typeface="+mn-cs"/>
                        </a:rPr>
                        <a:t>Capital loans</a:t>
                      </a:r>
                    </a:p>
                    <a:p>
                      <a:pPr marL="171450" indent="-171450" algn="l" defTabSz="507159" rtl="0" eaLnBrk="1" latinLnBrk="0" hangingPunct="1">
                        <a:buClr>
                          <a:schemeClr val="accent2"/>
                        </a:buClr>
                        <a:buFont typeface="Arial"/>
                        <a:buChar char="•"/>
                      </a:pPr>
                      <a:r>
                        <a:rPr lang="en-US" sz="900" kern="1200" baseline="0" dirty="0" smtClean="0">
                          <a:solidFill>
                            <a:srgbClr val="5A5A5A"/>
                          </a:solidFill>
                          <a:latin typeface="+mn-lt"/>
                          <a:ea typeface="+mn-ea"/>
                          <a:cs typeface="+mn-cs"/>
                        </a:rPr>
                        <a:t>Refinances/remodels</a:t>
                      </a:r>
                    </a:p>
                    <a:p>
                      <a:pPr marL="171450" marR="0" indent="-171450" algn="l" defTabSz="5071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900" kern="1200" baseline="0" dirty="0" smtClean="0">
                          <a:solidFill>
                            <a:srgbClr val="5A5A5A"/>
                          </a:solidFill>
                          <a:latin typeface="+mn-lt"/>
                          <a:ea typeface="+mn-ea"/>
                          <a:cs typeface="+mn-cs"/>
                        </a:rPr>
                        <a:t>Equipment purchases</a:t>
                      </a:r>
                    </a:p>
                    <a:p>
                      <a:pPr marL="171450" marR="0" indent="-171450" algn="l" defTabSz="5071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900" kern="1200" baseline="0" dirty="0" smtClean="0">
                          <a:solidFill>
                            <a:srgbClr val="5A5A5A"/>
                          </a:solidFill>
                          <a:latin typeface="+mn-lt"/>
                          <a:ea typeface="+mn-ea"/>
                          <a:cs typeface="+mn-cs"/>
                        </a:rPr>
                        <a:t>Real Estate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83153">
                <a:tc>
                  <a:txBody>
                    <a:bodyPr/>
                    <a:lstStyle/>
                    <a:p>
                      <a:pPr marL="0" algn="l" defTabSz="507159" rtl="0" eaLnBrk="1" latinLnBrk="0" hangingPunct="1">
                        <a:buClr>
                          <a:schemeClr val="accent1"/>
                        </a:buClr>
                      </a:pPr>
                      <a:r>
                        <a:rPr lang="en-US" sz="1100" b="1" kern="120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Arial"/>
                        </a:rPr>
                        <a:t>GOLF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507159" rtl="0" eaLnBrk="1" latinLnBrk="0" hangingPunct="1">
                        <a:buClr>
                          <a:schemeClr val="accent2"/>
                        </a:buClr>
                        <a:buFont typeface="Arial"/>
                        <a:buChar char="•"/>
                      </a:pPr>
                      <a:r>
                        <a:rPr lang="en-US" sz="900" kern="1200" baseline="0" dirty="0" smtClean="0">
                          <a:solidFill>
                            <a:srgbClr val="5A5A5A"/>
                          </a:solidFill>
                          <a:latin typeface="+mn-lt"/>
                          <a:ea typeface="+mn-ea"/>
                          <a:cs typeface="+mn-cs"/>
                        </a:rPr>
                        <a:t>Golf cars</a:t>
                      </a:r>
                    </a:p>
                    <a:p>
                      <a:pPr marL="171450" indent="-171450" algn="l" defTabSz="507159" rtl="0" eaLnBrk="1" latinLnBrk="0" hangingPunct="1">
                        <a:buClr>
                          <a:schemeClr val="accent2"/>
                        </a:buClr>
                        <a:buFont typeface="Arial"/>
                        <a:buChar char="•"/>
                      </a:pPr>
                      <a:r>
                        <a:rPr lang="en-US" sz="900" kern="1200" baseline="0" dirty="0" smtClean="0">
                          <a:solidFill>
                            <a:srgbClr val="5A5A5A"/>
                          </a:solidFill>
                          <a:latin typeface="+mn-lt"/>
                          <a:ea typeface="+mn-ea"/>
                          <a:cs typeface="+mn-cs"/>
                        </a:rPr>
                        <a:t>Turf equipment</a:t>
                      </a:r>
                    </a:p>
                    <a:p>
                      <a:pPr marL="171450" indent="-171450" algn="l" defTabSz="507159" rtl="0" eaLnBrk="1" latinLnBrk="0" hangingPunct="1">
                        <a:buClr>
                          <a:schemeClr val="accent2"/>
                        </a:buClr>
                        <a:buFont typeface="Arial"/>
                        <a:buChar char="•"/>
                      </a:pPr>
                      <a:r>
                        <a:rPr lang="en-US" sz="900" kern="1200" baseline="0" dirty="0" smtClean="0">
                          <a:solidFill>
                            <a:srgbClr val="5A5A5A"/>
                          </a:solidFill>
                          <a:latin typeface="+mn-lt"/>
                          <a:ea typeface="+mn-ea"/>
                          <a:cs typeface="+mn-cs"/>
                        </a:rPr>
                        <a:t>Select irrigation equipment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644204">
                <a:tc>
                  <a:txBody>
                    <a:bodyPr/>
                    <a:lstStyle/>
                    <a:p>
                      <a:pPr marL="0" marR="0" indent="0" algn="l" defTabSz="5071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Arial"/>
                        </a:rPr>
                        <a:t>HEALTHCARE / HOMECARE</a:t>
                      </a:r>
                    </a:p>
                    <a:p>
                      <a:pPr marL="0" algn="l" defTabSz="507159" rtl="0" eaLnBrk="1" latinLnBrk="0" hangingPunct="1">
                        <a:buClr>
                          <a:schemeClr val="accent1"/>
                        </a:buClr>
                      </a:pPr>
                      <a:endParaRPr lang="en-US" sz="1100" b="1" kern="1200" dirty="0" smtClean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5071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900" kern="1200" baseline="0" dirty="0" smtClean="0">
                          <a:solidFill>
                            <a:srgbClr val="5A5A5A"/>
                          </a:solidFill>
                          <a:latin typeface="+mn-lt"/>
                          <a:ea typeface="+mn-ea"/>
                          <a:cs typeface="+mn-cs"/>
                        </a:rPr>
                        <a:t>General Medical</a:t>
                      </a:r>
                      <a:r>
                        <a:rPr lang="en-US" sz="1100" kern="1200" baseline="0" dirty="0" smtClean="0">
                          <a:solidFill>
                            <a:srgbClr val="5A5A5A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</a:t>
                      </a:r>
                      <a:r>
                        <a:rPr lang="en-US" sz="500" kern="1200" baseline="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●     </a:t>
                      </a:r>
                      <a:r>
                        <a:rPr lang="en-US" sz="900" kern="1200" baseline="0" dirty="0" smtClean="0">
                          <a:solidFill>
                            <a:srgbClr val="5A5A5A"/>
                          </a:solidFill>
                          <a:latin typeface="+mn-lt"/>
                          <a:ea typeface="+mn-ea"/>
                          <a:cs typeface="+mn-cs"/>
                        </a:rPr>
                        <a:t>Homecare</a:t>
                      </a:r>
                    </a:p>
                    <a:p>
                      <a:pPr marL="171450" marR="0" indent="-171450" algn="l" defTabSz="5071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900" kern="1200" baseline="0" dirty="0" smtClean="0">
                          <a:solidFill>
                            <a:srgbClr val="5A5A5A"/>
                          </a:solidFill>
                          <a:latin typeface="+mn-lt"/>
                          <a:ea typeface="+mn-ea"/>
                          <a:cs typeface="+mn-cs"/>
                        </a:rPr>
                        <a:t>Chiropractic                           </a:t>
                      </a:r>
                      <a:r>
                        <a:rPr lang="en-US" sz="500" kern="1200" baseline="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●     </a:t>
                      </a:r>
                      <a:r>
                        <a:rPr lang="en-US" sz="900" kern="1200" baseline="0" dirty="0" smtClean="0">
                          <a:solidFill>
                            <a:srgbClr val="5A5A5A"/>
                          </a:solidFill>
                          <a:latin typeface="+mn-lt"/>
                          <a:ea typeface="+mn-ea"/>
                          <a:cs typeface="+mn-cs"/>
                        </a:rPr>
                        <a:t>Optical</a:t>
                      </a:r>
                    </a:p>
                    <a:p>
                      <a:pPr marL="171450" marR="0" indent="-171450" algn="l" defTabSz="5071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900" kern="1200" baseline="0" dirty="0" smtClean="0">
                          <a:solidFill>
                            <a:srgbClr val="5A5A5A"/>
                          </a:solidFill>
                          <a:latin typeface="+mn-lt"/>
                          <a:ea typeface="+mn-ea"/>
                          <a:cs typeface="+mn-cs"/>
                        </a:rPr>
                        <a:t>Dental                                    </a:t>
                      </a:r>
                      <a:r>
                        <a:rPr lang="en-US" sz="500" kern="1200" baseline="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●    </a:t>
                      </a:r>
                      <a:r>
                        <a:rPr lang="en-US" sz="600" kern="1200" baseline="0" dirty="0" smtClean="0">
                          <a:solidFill>
                            <a:srgbClr val="5A5A5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kern="1200" baseline="0" dirty="0" smtClean="0">
                          <a:solidFill>
                            <a:srgbClr val="5A5A5A"/>
                          </a:solidFill>
                          <a:latin typeface="+mn-lt"/>
                          <a:ea typeface="+mn-ea"/>
                          <a:cs typeface="+mn-cs"/>
                        </a:rPr>
                        <a:t>Veterinary</a:t>
                      </a:r>
                    </a:p>
                    <a:p>
                      <a:pPr marL="171450" marR="0" indent="-171450" algn="l" defTabSz="5071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900" kern="1200" baseline="0" dirty="0" smtClean="0">
                          <a:solidFill>
                            <a:srgbClr val="5A5A5A"/>
                          </a:solidFill>
                          <a:latin typeface="+mn-lt"/>
                          <a:ea typeface="+mn-ea"/>
                          <a:cs typeface="+mn-cs"/>
                        </a:rPr>
                        <a:t>Fitness                                   </a:t>
                      </a:r>
                      <a:r>
                        <a:rPr lang="en-US" sz="500" kern="1200" baseline="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●     </a:t>
                      </a:r>
                      <a:r>
                        <a:rPr lang="en-US" sz="900" kern="1200" baseline="0" dirty="0" smtClean="0">
                          <a:solidFill>
                            <a:srgbClr val="5A5A5A"/>
                          </a:solidFill>
                          <a:latin typeface="+mn-lt"/>
                          <a:ea typeface="+mn-ea"/>
                          <a:cs typeface="+mn-cs"/>
                        </a:rPr>
                        <a:t>Software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46691">
                <a:tc>
                  <a:txBody>
                    <a:bodyPr/>
                    <a:lstStyle/>
                    <a:p>
                      <a:pPr marL="0" algn="l" defTabSz="507159" rtl="0" eaLnBrk="1" latinLnBrk="0" hangingPunct="1">
                        <a:buClr>
                          <a:schemeClr val="accent1"/>
                        </a:buClr>
                      </a:pPr>
                      <a:r>
                        <a:rPr lang="en-US" sz="1100" b="1" kern="120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Arial"/>
                        </a:rPr>
                        <a:t>MANUFACTURING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5071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900" kern="1200" baseline="0" dirty="0" smtClean="0">
                          <a:solidFill>
                            <a:srgbClr val="5A5A5A"/>
                          </a:solidFill>
                          <a:latin typeface="+mn-lt"/>
                          <a:ea typeface="+mn-ea"/>
                          <a:cs typeface="+mn-cs"/>
                        </a:rPr>
                        <a:t>Machine tools                        </a:t>
                      </a:r>
                      <a:r>
                        <a:rPr lang="en-US" sz="500" kern="1200" baseline="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●     </a:t>
                      </a:r>
                      <a:r>
                        <a:rPr lang="en-US" sz="900" kern="1200" baseline="0" dirty="0" smtClean="0">
                          <a:solidFill>
                            <a:srgbClr val="5A5A5A"/>
                          </a:solidFill>
                          <a:latin typeface="+mn-lt"/>
                          <a:ea typeface="+mn-ea"/>
                          <a:cs typeface="+mn-cs"/>
                        </a:rPr>
                        <a:t>Dry cleaning</a:t>
                      </a:r>
                    </a:p>
                    <a:p>
                      <a:pPr marL="171450" marR="0" indent="-171450" algn="l" defTabSz="5071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900" kern="1200" baseline="0" dirty="0" smtClean="0">
                          <a:solidFill>
                            <a:srgbClr val="5A5A5A"/>
                          </a:solidFill>
                          <a:latin typeface="+mn-lt"/>
                          <a:ea typeface="+mn-ea"/>
                          <a:cs typeface="+mn-cs"/>
                        </a:rPr>
                        <a:t>Wood working                       </a:t>
                      </a:r>
                      <a:r>
                        <a:rPr lang="en-US" sz="500" kern="1200" baseline="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●     </a:t>
                      </a:r>
                      <a:r>
                        <a:rPr lang="en-US" sz="900" kern="1200" baseline="0" dirty="0" smtClean="0">
                          <a:solidFill>
                            <a:srgbClr val="5A5A5A"/>
                          </a:solidFill>
                          <a:latin typeface="+mn-lt"/>
                          <a:ea typeface="+mn-ea"/>
                          <a:cs typeface="+mn-cs"/>
                        </a:rPr>
                        <a:t>Printing &amp; packaging</a:t>
                      </a:r>
                    </a:p>
                    <a:p>
                      <a:pPr marL="171450" marR="0" indent="-171450" algn="l" defTabSz="5071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900" kern="1200" baseline="0" dirty="0" smtClean="0">
                          <a:solidFill>
                            <a:srgbClr val="5A5A5A"/>
                          </a:solidFill>
                          <a:latin typeface="+mn-lt"/>
                          <a:ea typeface="+mn-ea"/>
                          <a:cs typeface="+mn-cs"/>
                        </a:rPr>
                        <a:t>Fabrication                            </a:t>
                      </a:r>
                      <a:r>
                        <a:rPr lang="en-US" sz="500" kern="1200" baseline="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●     </a:t>
                      </a:r>
                      <a:r>
                        <a:rPr lang="en-US" sz="900" kern="1200" baseline="0" dirty="0" smtClean="0">
                          <a:solidFill>
                            <a:srgbClr val="5A5A5A"/>
                          </a:solidFill>
                          <a:latin typeface="+mn-lt"/>
                          <a:ea typeface="+mn-ea"/>
                          <a:cs typeface="+mn-cs"/>
                        </a:rPr>
                        <a:t>Food processing</a:t>
                      </a:r>
                    </a:p>
                    <a:p>
                      <a:pPr marL="171450" marR="0" indent="-171450" algn="l" defTabSz="5071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900" kern="1200" baseline="0" dirty="0" smtClean="0">
                          <a:solidFill>
                            <a:srgbClr val="5A5A5A"/>
                          </a:solidFill>
                          <a:latin typeface="+mn-lt"/>
                          <a:ea typeface="+mn-ea"/>
                          <a:cs typeface="+mn-cs"/>
                        </a:rPr>
                        <a:t>Commercial laundry              </a:t>
                      </a:r>
                      <a:r>
                        <a:rPr lang="en-US" sz="500" kern="1200" baseline="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●     </a:t>
                      </a:r>
                      <a:r>
                        <a:rPr lang="en-US" sz="900" kern="1200" baseline="0" dirty="0" smtClean="0">
                          <a:solidFill>
                            <a:srgbClr val="5A5A5A"/>
                          </a:solidFill>
                          <a:latin typeface="+mn-lt"/>
                          <a:ea typeface="+mn-ea"/>
                          <a:cs typeface="+mn-cs"/>
                        </a:rPr>
                        <a:t>Plastic injection molding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61811">
                <a:tc>
                  <a:txBody>
                    <a:bodyPr/>
                    <a:lstStyle/>
                    <a:p>
                      <a:pPr marL="0" algn="l" defTabSz="507159" rtl="0" eaLnBrk="1" latinLnBrk="0" hangingPunct="1">
                        <a:buClr>
                          <a:schemeClr val="accent1"/>
                        </a:buClr>
                      </a:pPr>
                      <a:r>
                        <a:rPr lang="en-US" sz="1100" b="1" kern="120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Arial"/>
                        </a:rPr>
                        <a:t>SPECIALTY MARKETS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5071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900" dirty="0" smtClean="0">
                          <a:solidFill>
                            <a:srgbClr val="5A5A5A"/>
                          </a:solidFill>
                        </a:rPr>
                        <a:t>EMS vehicles                       </a:t>
                      </a:r>
                      <a:r>
                        <a:rPr lang="en-US" sz="500" kern="1200" baseline="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●     </a:t>
                      </a:r>
                      <a:r>
                        <a:rPr lang="en-US" sz="900" baseline="0" dirty="0" smtClean="0">
                          <a:solidFill>
                            <a:srgbClr val="5A5A5A"/>
                          </a:solidFill>
                        </a:rPr>
                        <a:t>Shuttle &amp; school buses</a:t>
                      </a:r>
                    </a:p>
                    <a:p>
                      <a:pPr marL="171450" marR="0" indent="-171450" algn="l" defTabSz="5071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900" baseline="0" dirty="0" smtClean="0">
                          <a:solidFill>
                            <a:srgbClr val="5A5A5A"/>
                          </a:solidFill>
                        </a:rPr>
                        <a:t>Funeral vehicles                   </a:t>
                      </a:r>
                      <a:r>
                        <a:rPr lang="en-US" sz="500" kern="1200" baseline="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●     </a:t>
                      </a:r>
                      <a:r>
                        <a:rPr lang="en-US" sz="900" baseline="0" dirty="0" smtClean="0">
                          <a:solidFill>
                            <a:srgbClr val="5A5A5A"/>
                          </a:solidFill>
                        </a:rPr>
                        <a:t>Tire service vehicles</a:t>
                      </a:r>
                    </a:p>
                    <a:p>
                      <a:pPr marL="171450" marR="0" indent="-171450" algn="l" defTabSz="5071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900" baseline="0" dirty="0" smtClean="0">
                          <a:solidFill>
                            <a:srgbClr val="5A5A5A"/>
                          </a:solidFill>
                        </a:rPr>
                        <a:t>Mechanics’ trucks                 </a:t>
                      </a:r>
                      <a:r>
                        <a:rPr lang="en-US" sz="500" kern="1200" baseline="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●     </a:t>
                      </a:r>
                      <a:r>
                        <a:rPr lang="en-US" sz="900" baseline="0" dirty="0" smtClean="0">
                          <a:solidFill>
                            <a:srgbClr val="5A5A5A"/>
                          </a:solidFill>
                        </a:rPr>
                        <a:t>Tow &amp; recovery equipment</a:t>
                      </a:r>
                    </a:p>
                    <a:p>
                      <a:pPr marL="171450" marR="0" indent="-171450" algn="l" defTabSz="5071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900" baseline="0" dirty="0" smtClean="0">
                          <a:solidFill>
                            <a:srgbClr val="5A5A5A"/>
                          </a:solidFill>
                        </a:rPr>
                        <a:t>Motorcoaches</a:t>
                      </a:r>
                      <a:endParaRPr lang="en-US" sz="900" b="0" dirty="0" smtClean="0">
                        <a:solidFill>
                          <a:srgbClr val="5A5A5A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14922">
                <a:tc>
                  <a:txBody>
                    <a:bodyPr/>
                    <a:lstStyle/>
                    <a:p>
                      <a:pPr marL="0" algn="l" defTabSz="507159" rtl="0" eaLnBrk="1" latinLnBrk="0" hangingPunct="1">
                        <a:buClr>
                          <a:schemeClr val="accent1"/>
                        </a:buClr>
                      </a:pPr>
                      <a:r>
                        <a:rPr lang="en-US" sz="1100" b="1" kern="120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Arial"/>
                        </a:rPr>
                        <a:t>STRATEGIC</a:t>
                      </a:r>
                      <a:r>
                        <a:rPr lang="en-US" sz="1100" b="1" kern="1200" baseline="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Arial"/>
                        </a:rPr>
                        <a:t> BUSINESS DEVELOPMENT</a:t>
                      </a:r>
                      <a:endParaRPr lang="en-US" sz="1100" b="1" kern="1200" dirty="0" smtClean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5071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900" b="0" dirty="0" smtClean="0">
                          <a:solidFill>
                            <a:srgbClr val="5A5A5A"/>
                          </a:solidFill>
                        </a:rPr>
                        <a:t>Agriculture</a:t>
                      </a:r>
                    </a:p>
                    <a:p>
                      <a:pPr marL="171450" marR="0" indent="-171450" algn="l" defTabSz="5071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900" b="0" dirty="0" smtClean="0">
                          <a:solidFill>
                            <a:srgbClr val="5A5A5A"/>
                          </a:solidFill>
                        </a:rPr>
                        <a:t>Commercial</a:t>
                      </a:r>
                      <a:r>
                        <a:rPr lang="en-US" sz="900" b="0" baseline="0" dirty="0" smtClean="0">
                          <a:solidFill>
                            <a:srgbClr val="5A5A5A"/>
                          </a:solidFill>
                        </a:rPr>
                        <a:t> Marine</a:t>
                      </a:r>
                    </a:p>
                    <a:p>
                      <a:pPr marL="171450" marR="0" indent="-171450" algn="l" defTabSz="5071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900" b="0" baseline="0" dirty="0" smtClean="0">
                          <a:solidFill>
                            <a:srgbClr val="5A5A5A"/>
                          </a:solidFill>
                        </a:rPr>
                        <a:t>Municipal</a:t>
                      </a:r>
                    </a:p>
                    <a:p>
                      <a:pPr marL="171450" marR="0" indent="-171450" algn="l" defTabSz="5071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900" b="0" baseline="0" dirty="0" smtClean="0">
                          <a:solidFill>
                            <a:srgbClr val="5A5A5A"/>
                          </a:solidFill>
                        </a:rPr>
                        <a:t>Strategic Expansion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4" name="Group 15"/>
          <p:cNvGrpSpPr/>
          <p:nvPr/>
        </p:nvGrpSpPr>
        <p:grpSpPr>
          <a:xfrm>
            <a:off x="6704444" y="1503363"/>
            <a:ext cx="3123769" cy="6045200"/>
            <a:chOff x="6704444" y="1503363"/>
            <a:chExt cx="3123769" cy="6045200"/>
          </a:xfrm>
        </p:grpSpPr>
        <p:pic>
          <p:nvPicPr>
            <p:cNvPr id="6" name="Picture 5" descr="Coach-Bus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 bwMode="auto">
            <a:xfrm>
              <a:off x="8211136" y="1503363"/>
              <a:ext cx="1605656" cy="105487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7" name="Picture 12" descr="Construction.jp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4444" y="1946174"/>
              <a:ext cx="1599742" cy="1224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8" name="Picture 9" descr="Manufacturing-2.jpg"/>
            <p:cNvPicPr>
              <a:picLocks noChangeAspect="1"/>
            </p:cNvPicPr>
            <p:nvPr/>
          </p:nvPicPr>
          <p:blipFill>
            <a:blip r:embed="rId5" cstate="email">
              <a:lum bright="-19000"/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9759" y="2697859"/>
              <a:ext cx="1627818" cy="11056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 t="4586" b="13089"/>
            <a:stretch/>
          </p:blipFill>
          <p:spPr>
            <a:xfrm>
              <a:off x="6704444" y="3380755"/>
              <a:ext cx="1647420" cy="106616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10" name="Picture 9" descr="healthcare.jp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89666" y="3981203"/>
              <a:ext cx="1638163" cy="102668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3755" y="4670956"/>
              <a:ext cx="1657323" cy="1156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15" name="Picture 2" descr="http://carolinaregionalhomecare.com/Home_files/HomeCareProviderClientWheelchair_medium.jpg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1212" y="5175709"/>
              <a:ext cx="1656727" cy="1095781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13" name="Picture 12" descr="Ag.jpg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3538" y="6034278"/>
              <a:ext cx="1714526" cy="114093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12" name="Picture 11" descr="Generic-Tug-Retouched-2.jpg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 bwMode="auto">
            <a:xfrm>
              <a:off x="8142149" y="6430633"/>
              <a:ext cx="1686064" cy="111793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</p:grpSp>
    </p:spTree>
    <p:extLst>
      <p:ext uri="{BB962C8B-B14F-4D97-AF65-F5344CB8AC3E}">
        <p14:creationId xmlns:p14="http://schemas.microsoft.com/office/powerpoint/2010/main" xmlns="" val="2276750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"/>
          <p:cNvSpPr>
            <a:spLocks noGrp="1"/>
          </p:cNvSpPr>
          <p:nvPr>
            <p:ph type="title"/>
          </p:nvPr>
        </p:nvSpPr>
        <p:spPr>
          <a:xfrm>
            <a:off x="167640" y="172720"/>
            <a:ext cx="9052560" cy="863600"/>
          </a:xfrm>
        </p:spPr>
        <p:txBody>
          <a:bodyPr/>
          <a:lstStyle/>
          <a:p>
            <a:pPr algn="ctr"/>
            <a:r>
              <a:rPr lang="en-US" dirty="0" smtClean="0"/>
              <a:t>Needs</a:t>
            </a:r>
          </a:p>
        </p:txBody>
      </p:sp>
      <p:sp>
        <p:nvSpPr>
          <p:cNvPr id="13315" name="Content Placeholder 3"/>
          <p:cNvSpPr>
            <a:spLocks noGrp="1"/>
          </p:cNvSpPr>
          <p:nvPr>
            <p:ph idx="1"/>
          </p:nvPr>
        </p:nvSpPr>
        <p:spPr>
          <a:xfrm>
            <a:off x="674370" y="1581149"/>
            <a:ext cx="8593455" cy="485076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3100" dirty="0" smtClean="0">
                <a:latin typeface="Calibri" pitchFamily="34" charset="0"/>
                <a:cs typeface="Calibri" pitchFamily="34" charset="0"/>
              </a:rPr>
              <a:t>When you are looking to acquire equipment, what</a:t>
            </a:r>
          </a:p>
          <a:p>
            <a:pPr>
              <a:lnSpc>
                <a:spcPct val="90000"/>
              </a:lnSpc>
              <a:buNone/>
            </a:pPr>
            <a:r>
              <a:rPr lang="en-US" sz="3100" dirty="0" smtClean="0">
                <a:latin typeface="Calibri" pitchFamily="34" charset="0"/>
                <a:cs typeface="Calibri" pitchFamily="34" charset="0"/>
              </a:rPr>
              <a:t>are some of the things you are considering?</a:t>
            </a:r>
          </a:p>
          <a:p>
            <a:pPr>
              <a:lnSpc>
                <a:spcPct val="90000"/>
              </a:lnSpc>
              <a:buNone/>
            </a:pPr>
            <a:endParaRPr lang="en-US" sz="31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0562" y="3108960"/>
            <a:ext cx="5615939" cy="3149865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797A7E"/>
                </a:solidFill>
                <a:latin typeface="Calibri" pitchFamily="34" charset="0"/>
                <a:cs typeface="Calibri" pitchFamily="34" charset="0"/>
              </a:rPr>
              <a:t>Financial situation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797A7E"/>
                </a:solidFill>
                <a:latin typeface="Calibri" pitchFamily="34" charset="0"/>
                <a:cs typeface="Calibri" pitchFamily="34" charset="0"/>
              </a:rPr>
              <a:t>Budget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797A7E"/>
                </a:solidFill>
                <a:latin typeface="Calibri" pitchFamily="34" charset="0"/>
                <a:cs typeface="Calibri" pitchFamily="34" charset="0"/>
              </a:rPr>
              <a:t>Maintenance practices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797A7E"/>
                </a:solidFill>
                <a:latin typeface="Calibri" pitchFamily="34" charset="0"/>
                <a:cs typeface="Calibri" pitchFamily="34" charset="0"/>
              </a:rPr>
              <a:t>Technological advances</a:t>
            </a:r>
          </a:p>
          <a:p>
            <a:pPr lvl="1">
              <a:lnSpc>
                <a:spcPct val="90000"/>
              </a:lnSpc>
            </a:pPr>
            <a:endParaRPr lang="en-US" sz="2700" dirty="0" smtClean="0">
              <a:latin typeface="Calibri" pitchFamily="34" charset="0"/>
              <a:cs typeface="Calibri" pitchFamily="34" charset="0"/>
            </a:endParaRP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endParaRPr lang="en-US" sz="2700" dirty="0" smtClean="0">
              <a:latin typeface="Calibri" pitchFamily="34" charset="0"/>
              <a:cs typeface="Calibri" pitchFamily="34" charset="0"/>
            </a:endParaRP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endParaRPr lang="en-US" sz="2700" dirty="0" smtClean="0">
              <a:latin typeface="Calibri" pitchFamily="34" charset="0"/>
              <a:cs typeface="Calibri" pitchFamily="34" charset="0"/>
            </a:endParaRP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endParaRPr lang="en-US" sz="2700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 </a:t>
            </a:r>
            <a:r>
              <a:rPr lang="en-US" sz="3600" dirty="0" smtClean="0"/>
              <a:t>Options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100" dirty="0" smtClean="0"/>
          </a:p>
          <a:p>
            <a:r>
              <a:rPr lang="en-US" sz="3100" dirty="0" smtClean="0"/>
              <a:t>Paying Cash</a:t>
            </a:r>
          </a:p>
          <a:p>
            <a:pPr>
              <a:buNone/>
            </a:pPr>
            <a:endParaRPr lang="en-US" sz="3100" dirty="0" smtClean="0"/>
          </a:p>
          <a:p>
            <a:r>
              <a:rPr lang="en-US" sz="3100" dirty="0" smtClean="0"/>
              <a:t>Bank Loan</a:t>
            </a:r>
          </a:p>
          <a:p>
            <a:pPr>
              <a:buNone/>
            </a:pPr>
            <a:endParaRPr lang="en-US" sz="3100" dirty="0" smtClean="0"/>
          </a:p>
          <a:p>
            <a:r>
              <a:rPr lang="en-US" sz="3100" dirty="0" smtClean="0"/>
              <a:t>3</a:t>
            </a:r>
            <a:r>
              <a:rPr lang="en-US" sz="3100" baseline="30000" dirty="0" smtClean="0"/>
              <a:t>rd</a:t>
            </a:r>
            <a:r>
              <a:rPr lang="en-US" sz="3100" dirty="0" smtClean="0"/>
              <a:t> Party Lease Financing</a:t>
            </a:r>
          </a:p>
        </p:txBody>
      </p:sp>
      <p:pic>
        <p:nvPicPr>
          <p:cNvPr id="4" name="Picture 3" descr="money roll_no bkg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76161" y="4749800"/>
            <a:ext cx="2374899" cy="183515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CF_Template_EquipmentFinance_4-3">
  <a:themeElements>
    <a:clrScheme name="TCF">
      <a:dk1>
        <a:sysClr val="windowText" lastClr="000000"/>
      </a:dk1>
      <a:lt1>
        <a:sysClr val="window" lastClr="FFFFFF"/>
      </a:lt1>
      <a:dk2>
        <a:srgbClr val="797A7E"/>
      </a:dk2>
      <a:lt2>
        <a:srgbClr val="C8C8C4"/>
      </a:lt2>
      <a:accent1>
        <a:srgbClr val="FDBC0F"/>
      </a:accent1>
      <a:accent2>
        <a:srgbClr val="EF6E15"/>
      </a:accent2>
      <a:accent3>
        <a:srgbClr val="C4161C"/>
      </a:accent3>
      <a:accent4>
        <a:srgbClr val="5A5A5A"/>
      </a:accent4>
      <a:accent5>
        <a:srgbClr val="AD0F15"/>
      </a:accent5>
      <a:accent6>
        <a:srgbClr val="6C0A14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5_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2_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10084</TotalTime>
  <Words>1002</Words>
  <Application>Microsoft Office PowerPoint</Application>
  <PresentationFormat>Custom</PresentationFormat>
  <Paragraphs>277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TCF_Template_EquipmentFinance_4-3</vt:lpstr>
      <vt:lpstr>5_Office Theme</vt:lpstr>
      <vt:lpstr>6_Office Theme</vt:lpstr>
      <vt:lpstr>12_Office Theme</vt:lpstr>
      <vt:lpstr>Marc Cahalan </vt:lpstr>
      <vt:lpstr>Slide 2</vt:lpstr>
      <vt:lpstr>TCF Company Overview</vt:lpstr>
      <vt:lpstr>Slide 4</vt:lpstr>
      <vt:lpstr>Slide 5</vt:lpstr>
      <vt:lpstr>Slide 6</vt:lpstr>
      <vt:lpstr>Segment Specialization</vt:lpstr>
      <vt:lpstr>Needs</vt:lpstr>
      <vt:lpstr>  Options</vt:lpstr>
      <vt:lpstr>Which one is best…</vt:lpstr>
      <vt:lpstr>Paying Cash</vt:lpstr>
      <vt:lpstr>Bank Loan</vt:lpstr>
      <vt:lpstr>Lease Financing</vt:lpstr>
      <vt:lpstr>Different types of leases</vt:lpstr>
      <vt:lpstr>How much Equipment can a yearly budget buy?</vt:lpstr>
      <vt:lpstr>Benefits of Leasing</vt:lpstr>
      <vt:lpstr>Easy Process to Lease</vt:lpstr>
      <vt:lpstr>Open Discussion</vt:lpstr>
    </vt:vector>
  </TitlesOfParts>
  <Company>TCF Bank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title  of your presentation  goes here</dc:title>
  <dc:creator>Henak, Hilary A</dc:creator>
  <cp:lastModifiedBy>Marc Cahalan</cp:lastModifiedBy>
  <cp:revision>535</cp:revision>
  <cp:lastPrinted>2015-09-01T19:54:07Z</cp:lastPrinted>
  <dcterms:created xsi:type="dcterms:W3CDTF">2015-05-21T18:14:38Z</dcterms:created>
  <dcterms:modified xsi:type="dcterms:W3CDTF">2016-09-09T20:03:48Z</dcterms:modified>
</cp:coreProperties>
</file>